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3"/>
  </p:notesMasterIdLst>
  <p:handoutMasterIdLst>
    <p:handoutMasterId r:id="rId54"/>
  </p:handoutMasterIdLst>
  <p:sldIdLst>
    <p:sldId id="256" r:id="rId6"/>
    <p:sldId id="257" r:id="rId7"/>
    <p:sldId id="258" r:id="rId8"/>
    <p:sldId id="259" r:id="rId9"/>
    <p:sldId id="260" r:id="rId10"/>
    <p:sldId id="261" r:id="rId11"/>
    <p:sldId id="262" r:id="rId12"/>
    <p:sldId id="263" r:id="rId13"/>
    <p:sldId id="264" r:id="rId14"/>
    <p:sldId id="299" r:id="rId15"/>
    <p:sldId id="265" r:id="rId16"/>
    <p:sldId id="268" r:id="rId17"/>
    <p:sldId id="300" r:id="rId18"/>
    <p:sldId id="266" r:id="rId19"/>
    <p:sldId id="267" r:id="rId20"/>
    <p:sldId id="269" r:id="rId21"/>
    <p:sldId id="271" r:id="rId22"/>
    <p:sldId id="272" r:id="rId23"/>
    <p:sldId id="273" r:id="rId24"/>
    <p:sldId id="274" r:id="rId25"/>
    <p:sldId id="275" r:id="rId26"/>
    <p:sldId id="276" r:id="rId27"/>
    <p:sldId id="277" r:id="rId28"/>
    <p:sldId id="278" r:id="rId29"/>
    <p:sldId id="301" r:id="rId30"/>
    <p:sldId id="279" r:id="rId31"/>
    <p:sldId id="302" r:id="rId32"/>
    <p:sldId id="280" r:id="rId33"/>
    <p:sldId id="281" r:id="rId34"/>
    <p:sldId id="282" r:id="rId35"/>
    <p:sldId id="283" r:id="rId36"/>
    <p:sldId id="284" r:id="rId37"/>
    <p:sldId id="285" r:id="rId38"/>
    <p:sldId id="286" r:id="rId39"/>
    <p:sldId id="287" r:id="rId40"/>
    <p:sldId id="288" r:id="rId41"/>
    <p:sldId id="289" r:id="rId42"/>
    <p:sldId id="290" r:id="rId43"/>
    <p:sldId id="298" r:id="rId44"/>
    <p:sldId id="291" r:id="rId45"/>
    <p:sldId id="292" r:id="rId46"/>
    <p:sldId id="293" r:id="rId47"/>
    <p:sldId id="303" r:id="rId48"/>
    <p:sldId id="294" r:id="rId49"/>
    <p:sldId id="295" r:id="rId50"/>
    <p:sldId id="296" r:id="rId51"/>
    <p:sldId id="297" r:id="rId52"/>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569" autoAdjust="0"/>
    <p:restoredTop sz="59277" autoAdjust="0"/>
  </p:normalViewPr>
  <p:slideViewPr>
    <p:cSldViewPr snapToGrid="0">
      <p:cViewPr varScale="1">
        <p:scale>
          <a:sx n="76" d="100"/>
          <a:sy n="76" d="100"/>
        </p:scale>
        <p:origin x="256" y="264"/>
      </p:cViewPr>
      <p:guideLst>
        <p:guide orient="horz" pos="2880"/>
        <p:guide pos="5120"/>
      </p:guideLst>
    </p:cSldViewPr>
  </p:slideViewPr>
  <p:outlineViewPr>
    <p:cViewPr>
      <p:scale>
        <a:sx n="33" d="100"/>
        <a:sy n="33" d="100"/>
      </p:scale>
      <p:origin x="0" y="90784"/>
    </p:cViewPr>
  </p:outlineViewPr>
  <p:notesTextViewPr>
    <p:cViewPr>
      <p:scale>
        <a:sx n="140" d="100"/>
        <a:sy n="14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notesMaster" Target="notesMasters/notesMaster1.xml"/><Relationship Id="rId54" Type="http://schemas.openxmlformats.org/officeDocument/2006/relationships/handoutMaster" Target="handoutMasters/handoutMaster1.xml"/><Relationship Id="rId55" Type="http://schemas.openxmlformats.org/officeDocument/2006/relationships/commentAuthors" Target="commentAuthors.xml"/><Relationship Id="rId56" Type="http://schemas.openxmlformats.org/officeDocument/2006/relationships/presProps" Target="presProps.xml"/><Relationship Id="rId57" Type="http://schemas.openxmlformats.org/officeDocument/2006/relationships/viewProps" Target="viewProps.xml"/><Relationship Id="rId58" Type="http://schemas.openxmlformats.org/officeDocument/2006/relationships/theme" Target="theme/theme1.xml"/><Relationship Id="rId59"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2.png>
</file>

<file path=ppt/media/image14.png>
</file>

<file path=ppt/media/image15.png>
</file>

<file path=ppt/media/image16.png>
</file>

<file path=ppt/media/image17.png>
</file>

<file path=ppt/media/image18.png>
</file>

<file path=ppt/media/image1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git is installed and in the future if we want to setup a new workstation in the exact</a:t>
            </a:r>
            <a:r>
              <a:rPr lang="en-US" baseline="0" dirty="0" smtClean="0"/>
              <a:t> same way we can continue to use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83428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setup recipe now installs everything we currently need on our workstation. </a:t>
            </a:r>
          </a:p>
          <a:p>
            <a:endParaRPr lang="en-US" baseline="0" dirty="0" smtClean="0"/>
          </a:p>
          <a:p>
            <a:r>
              <a:rPr lang="en-US" baseline="0" dirty="0" smtClean="0"/>
              <a:t>But before throw this recipe file into a directory with our other scripts we should look at a concept in Chef called a cookbook.</a:t>
            </a:r>
          </a:p>
          <a:p>
            <a:endParaRPr lang="en-US" baseline="0" dirty="0" smtClean="0"/>
          </a:p>
          <a:p>
            <a:r>
              <a:rPr lang="en-US" baseline="0" dirty="0" smtClean="0"/>
              <a:t>What is a cookbook? How do we create one? Let's ask 'chef'.</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cookbook is a structure that contains recipes. It also contains a number of other things--but right now we are most interested in a finding a home for our recipes, giving them a version, and providing a README to help describe them.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Storing</a:t>
            </a:r>
            <a:r>
              <a:rPr lang="en-US" baseline="0" dirty="0" smtClean="0"/>
              <a:t> our recipes within a cookbook sounds like a better idea than storing them in a scripts directory. To prepare for the cookbook we are about to create and the other cookbooks we will also be creating today it would be a good idea to store them in shared directory.</a:t>
            </a:r>
          </a:p>
          <a:p>
            <a:endParaRPr lang="en-US" baseline="0" dirty="0" smtClean="0"/>
          </a:p>
          <a:p>
            <a:r>
              <a:rPr lang="en-US" baseline="0" dirty="0" smtClean="0"/>
              <a:t>Create a directory named cookbooks.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100273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a:t>
            </a:r>
            <a:r>
              <a:rPr lang="en-US" baseline="0" dirty="0" smtClean="0"/>
              <a:t> are nothing more than directories with specific files. We could create a cookbook by hand by finding an example and copying that pattern or we could use a tool to help us generate a cookbook.</a:t>
            </a:r>
          </a:p>
          <a:p>
            <a:endParaRPr lang="en-US" baseline="0" dirty="0" smtClean="0"/>
          </a:p>
          <a:p>
            <a:r>
              <a:rPr lang="en-US" baseline="0" dirty="0" smtClean="0"/>
              <a:t>The Chef Development Kit (Chef DK) comes with a tool named ‘chef’. This command-line tool has a number of features.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examine the '</a:t>
            </a:r>
            <a:r>
              <a:rPr lang="en-US" b="0" dirty="0" smtClean="0">
                <a:latin typeface="Courier New" panose="02070309020205020404"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you covered. Call the cookbook </a:t>
            </a:r>
            <a:r>
              <a:rPr lang="en-US" i="1" dirty="0" smtClean="0"/>
              <a:t>workstation</a:t>
            </a:r>
            <a:r>
              <a:rPr lang="en-US" dirty="0" smtClean="0"/>
              <a:t>.</a:t>
            </a:r>
            <a:r>
              <a:rPr lang="en-US" baseline="0" dirty="0" smtClean="0"/>
              <a:t> When you specify the command we provide the name of the cookbook with the proceeding cookbooks path. This is because we are in the home directory and we want the cookbook to be generated in the cookbooks directory we recently created.</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Courier New" panose="02070309020205020404" pitchFamily="49" charset="0"/>
              </a:rPr>
              <a:t>tree'</a:t>
            </a:r>
            <a:r>
              <a:rPr lang="en-US" dirty="0" smtClean="0"/>
              <a:t> command. If we provide '</a:t>
            </a:r>
            <a:r>
              <a:rPr lang="en-US" b="1" dirty="0" smtClean="0">
                <a:latin typeface="Courier New" panose="02070309020205020404"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Courier New" panose="02070309020205020404"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a:t>
            </a:r>
            <a:r>
              <a:rPr lang="en-US" sz="1200" kern="1200" dirty="0" smtClean="0">
                <a:solidFill>
                  <a:schemeClr val="tx1"/>
                </a:solidFill>
                <a:effectLst/>
                <a:latin typeface="Arial" panose="020B0604020202020204" pitchFamily="34" charset="0"/>
                <a:ea typeface="+mn-ea"/>
                <a:cs typeface="Arial" panose="020B0604020202020204" pitchFamily="34" charset="0"/>
              </a:rPr>
              <a:t>modify a recipe, use version control,</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generate a Chef cookbook </a:t>
            </a:r>
            <a:r>
              <a:rPr lang="en-US" sz="1200" kern="1200" smtClean="0">
                <a:solidFill>
                  <a:schemeClr val="tx1"/>
                </a:solidFill>
                <a:effectLst/>
                <a:latin typeface="Arial" panose="020B0604020202020204" pitchFamily="34" charset="0"/>
                <a:ea typeface="+mn-ea"/>
                <a:cs typeface="Arial" panose="020B0604020202020204" pitchFamily="34" charset="0"/>
              </a:rPr>
              <a:t>and define </a:t>
            </a:r>
            <a:r>
              <a:rPr lang="en-US" sz="1200" kern="1200" dirty="0" smtClean="0">
                <a:solidFill>
                  <a:schemeClr val="tx1"/>
                </a:solidFill>
                <a:effectLst/>
                <a:latin typeface="Arial" panose="020B0604020202020204" pitchFamily="34" charset="0"/>
                <a:ea typeface="+mn-ea"/>
                <a:cs typeface="Arial" panose="020B0604020202020204" pitchFamily="34" charset="0"/>
              </a:rPr>
              <a:t>a</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Chef recipe that sets up a web server.</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view</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Now that we have a cookbooks directory and within it the workstation cookbook it is now time to move the setup recipe into the new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setup</a:t>
            </a:r>
            <a:r>
              <a:rPr lang="en-US" baseline="0" dirty="0" smtClean="0"/>
              <a:t> </a:t>
            </a:r>
            <a:r>
              <a:rPr lang="en-US" dirty="0" smtClean="0"/>
              <a:t>recipe to the workstation cookbook.</a:t>
            </a:r>
            <a:r>
              <a:rPr lang="en-US" baseline="0" dirty="0" smtClean="0"/>
              <a:t> This will place the recipe alongside the default recipe already present within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a:t>
            </a:r>
            <a:r>
              <a:rPr lang="en-US" baseline="0" dirty="0" smtClean="0"/>
              <a:t> have the setup recipe in its new home within the workstation cookbook, it is time to start tracking the changes that we make to it by setting up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git, you need to execute the command 'git </a:t>
            </a:r>
            <a:r>
              <a:rPr lang="en-US" dirty="0" err="1" smtClean="0"/>
              <a:t>init</a:t>
            </a:r>
            <a:r>
              <a:rPr lang="en-US" dirty="0" smtClean="0"/>
              <a:t>' in the parent directory of the cookbook that you want to start tracking.</a:t>
            </a:r>
          </a:p>
          <a:p>
            <a:endParaRPr lang="en-US" dirty="0" smtClean="0"/>
          </a:p>
          <a:p>
            <a:r>
              <a:rPr lang="en-US" baseline="0" dirty="0" smtClean="0"/>
              <a:t>You will notice that git will say that the repository has been '</a:t>
            </a:r>
            <a:r>
              <a:rPr lang="en-US" dirty="0" smtClean="0"/>
              <a:t>Reinitialized'.</a:t>
            </a:r>
            <a:r>
              <a:rPr lang="en-US" baseline="0" dirty="0" smtClean="0"/>
              <a:t> This is because the chef cookbook generator detected that we have git installed and automatically initialized the cookbook as a git repository.</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a:t>
            </a:r>
            <a:r>
              <a:rPr lang="en-US" baseline="0" dirty="0" smtClean="0"/>
              <a:t> W</a:t>
            </a:r>
            <a:r>
              <a:rPr lang="en-US" dirty="0" smtClean="0"/>
              <a:t>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supposed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0" baseline="0" dirty="0" smtClean="0"/>
              <a:t>'</a:t>
            </a:r>
            <a:r>
              <a:rPr lang="en-US" b="0" dirty="0" err="1" smtClean="0">
                <a:latin typeface="Courier New" panose="02070309020205020404" pitchFamily="49" charset="0"/>
              </a:rPr>
              <a:t>git</a:t>
            </a:r>
            <a:r>
              <a:rPr lang="en-US" b="0" dirty="0" smtClean="0">
                <a:latin typeface="Courier New" panose="02070309020205020404" pitchFamily="49" charset="0"/>
              </a:rPr>
              <a:t> add .'</a:t>
            </a:r>
            <a:r>
              <a:rPr lang="en-US" b="0" baseline="0" dirty="0" smtClean="0">
                <a:latin typeface="Courier New" panose="02070309020205020404"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more</a:t>
            </a:r>
            <a:r>
              <a:rPr lang="en-US" baseline="0" dirty="0" smtClean="0"/>
              <a:t> things in or remove things we accidently threw in there.</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git with </a:t>
            </a:r>
            <a:r>
              <a:rPr lang="en-US" b="1" dirty="0" smtClean="0"/>
              <a:t>git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git</a:t>
            </a:r>
            <a:r>
              <a:rPr lang="en-US" baseline="0" dirty="0" smtClean="0"/>
              <a:t> tracks all our commits, all those closed up boxes, locally on the current system. If we wanted to share those commits with other individuals we would need to push those changes to a central repository where we could collaborate with other members of the team.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are done adding our workstation cookbook to version control lets return to 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Here is your</a:t>
            </a:r>
            <a:r>
              <a:rPr lang="en-US" baseline="0" dirty="0" smtClean="0"/>
              <a:t> latest challenge. Deploying a Web Server with Chef.</a:t>
            </a:r>
            <a:endParaRPr lang="en-US" dirty="0" smtClean="0"/>
          </a:p>
          <a:p>
            <a:endParaRPr lang="en-US" dirty="0" smtClean="0"/>
          </a:p>
          <a:p>
            <a:r>
              <a:rPr lang="en-US" dirty="0" smtClean="0"/>
              <a:t>Thinking about all that we have accomplished so far that</a:t>
            </a:r>
            <a:r>
              <a:rPr lang="en-US" baseline="0" dirty="0" smtClean="0"/>
              <a:t> hopefully seems possible. </a:t>
            </a:r>
          </a:p>
          <a:p>
            <a:endParaRPr lang="en-US" dirty="0" smtClean="0"/>
          </a:p>
          <a:p>
            <a:r>
              <a:rPr lang="en-US" dirty="0" smtClean="0"/>
              <a:t>We</a:t>
            </a:r>
            <a:r>
              <a:rPr lang="en-US" baseline="0" dirty="0" smtClean="0"/>
              <a:t> need a cookbook named apache that has a server recipe. Within that server recipe we need to install the appropriate package. Write out an example HTML file, and then start and enable the service.</a:t>
            </a:r>
          </a:p>
          <a:p>
            <a:endParaRPr lang="en-US" baseline="0" dirty="0" smtClean="0"/>
          </a:p>
          <a:p>
            <a:r>
              <a:rPr lang="en-US" baseline="0" dirty="0" smtClean="0"/>
              <a:t>Then we should apply that recipe and make sure the site is up and running by running a command to visit that site.</a:t>
            </a:r>
          </a:p>
          <a:p>
            <a:endParaRPr lang="en-US" dirty="0" smtClean="0"/>
          </a:p>
          <a:p>
            <a:r>
              <a:rPr lang="en-US" dirty="0" smtClean="0"/>
              <a:t>So show me it can be done!</a:t>
            </a:r>
          </a:p>
          <a:p>
            <a:endParaRPr lang="en-US" dirty="0" smtClean="0"/>
          </a:p>
          <a:p>
            <a:r>
              <a:rPr lang="en-US" dirty="0" smtClean="0"/>
              <a:t>Instructor Note: Allow</a:t>
            </a:r>
            <a:r>
              <a:rPr lang="en-US" baseline="0" dirty="0" smtClean="0"/>
              <a:t> 15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0" dirty="0" smtClean="0"/>
              <a:t>'chef generate cookbook apache'. </a:t>
            </a:r>
            <a:r>
              <a:rPr lang="en-US" dirty="0" smtClean="0"/>
              <a:t>This will place the apache cookbook alongside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a:t>
            </a:r>
            <a:r>
              <a:rPr lang="en-US" baseline="0" dirty="0" smtClean="0"/>
              <a:t> generate can also generate our recipe file as well. Running the command `chef generate recipe apache server` it will generate the server recipe within the apache cookbook we </a:t>
            </a:r>
            <a:r>
              <a:rPr lang="en-US" baseline="0" smtClean="0"/>
              <a:t>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187688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server recipe,</a:t>
            </a:r>
            <a:r>
              <a:rPr lang="en-US" baseline="0" dirty="0" smtClean="0"/>
              <a:t> found at ~/apache/recipes/</a:t>
            </a:r>
            <a:r>
              <a:rPr lang="en-US" baseline="0" dirty="0" err="1" smtClean="0"/>
              <a:t>server.rb</a:t>
            </a:r>
            <a:r>
              <a:rPr lang="en-US" baseline="0" dirty="0" smtClean="0"/>
              <a:t>, defines the policy:</a:t>
            </a:r>
            <a:endParaRPr lang="en-US" dirty="0" smtClean="0"/>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a:t>
            </a:r>
            <a:r>
              <a:rPr lang="en-US" dirty="0" err="1" smtClean="0"/>
              <a:t>index.html</a:t>
            </a:r>
            <a:r>
              <a:rPr lang="en-US" dirty="0" smtClean="0"/>
              <a:t>' is created with the content </a:t>
            </a:r>
            <a:r>
              <a:rPr lang="uk-UA" dirty="0" smtClean="0"/>
              <a:t>'</a:t>
            </a:r>
            <a:r>
              <a:rPr lang="en-US" dirty="0" smtClean="0"/>
              <a:t>Hello, world!</a:t>
            </a:r>
            <a:r>
              <a:rPr lang="uk-UA" dirty="0" smtClean="0"/>
              <a:t>'</a:t>
            </a:r>
            <a:endParaRPr lang="en-US" dirty="0" smtClean="0"/>
          </a:p>
          <a:p>
            <a:endParaRPr lang="en-US" dirty="0" smtClean="0"/>
          </a:p>
          <a:p>
            <a:pPr marL="171450" indent="-171450">
              <a:buFontTx/>
              <a:buChar char="•"/>
            </a:pPr>
            <a:r>
              <a:rPr lang="en-US" dirty="0" smtClean="0"/>
              <a:t>The service named </a:t>
            </a:r>
            <a:r>
              <a:rPr lang="en-US" b="1" dirty="0" smtClean="0"/>
              <a:t>httpd</a:t>
            </a:r>
            <a:r>
              <a:rPr lang="en-US" dirty="0" smtClean="0"/>
              <a:t> is started and enabled.</a:t>
            </a:r>
          </a:p>
          <a:p>
            <a:pPr marL="0" indent="0">
              <a:buFontTx/>
              <a:buNone/>
            </a:pPr>
            <a:endParaRPr lang="en-US" dirty="0" smtClean="0"/>
          </a:p>
          <a:p>
            <a:pPr marL="0" indent="0">
              <a:buFontTx/>
              <a:buNone/>
            </a:pPr>
            <a:r>
              <a:rPr lang="en-US" dirty="0" smtClean="0"/>
              <a:t>Instructor Note: This is the first</a:t>
            </a:r>
            <a:r>
              <a:rPr lang="en-US" baseline="0" dirty="0" smtClean="0"/>
              <a:t> time we are using the package resource without the action specified. Remind the learners that they have been doing the same thing for the file resource. When you specify no actions or parameters within the block, the block is no longer necessary.</a:t>
            </a:r>
            <a:endParaRPr lang="en-US" dirty="0" smtClean="0"/>
          </a:p>
          <a:p>
            <a:pPr marL="0" indent="0">
              <a:buFontTx/>
              <a:buNone/>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service</a:t>
            </a:r>
            <a:r>
              <a:rPr lang="en-US" baseline="0" dirty="0" smtClean="0"/>
              <a:t> action defines two actions within a Ruby array. </a:t>
            </a:r>
            <a:r>
              <a:rPr lang="en-US" dirty="0" smtClean="0"/>
              <a:t>Ruby arrays are ordered, integer-indexed collections of any object. Each element in an array is associated with and referred to by an index.</a:t>
            </a:r>
          </a:p>
          <a:p>
            <a:pPr marL="171450" indent="-171450">
              <a:buFontTx/>
              <a:buChar cha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commit message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a:t>
            </a:r>
            <a:r>
              <a:rPr lang="en-US" baseline="0" dirty="0" smtClean="0"/>
              <a:t> apply the recipe with 'chef-client'. We need to specify the partial path to the recipe file within the apache cookbook's recipe folder. This is quite a bit more text to type and one of those moments where you may find yourself using the shorter (-z) flag over specifying (--local-mode).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Here is your</a:t>
            </a:r>
            <a:r>
              <a:rPr lang="en-US" baseline="0" dirty="0" smtClean="0"/>
              <a:t> latest challenge. Deploying a Web Server with Chef.</a:t>
            </a:r>
            <a:endParaRPr lang="en-US" dirty="0" smtClean="0"/>
          </a:p>
          <a:p>
            <a:endParaRPr lang="en-US" dirty="0" smtClean="0"/>
          </a:p>
          <a:p>
            <a:r>
              <a:rPr lang="en-US" dirty="0" smtClean="0"/>
              <a:t>Thinking about all that we have accomplished so far that</a:t>
            </a:r>
            <a:r>
              <a:rPr lang="en-US" baseline="0" dirty="0" smtClean="0"/>
              <a:t> hopefully seems possible. </a:t>
            </a:r>
          </a:p>
          <a:p>
            <a:endParaRPr lang="en-US" dirty="0" smtClean="0"/>
          </a:p>
          <a:p>
            <a:r>
              <a:rPr lang="en-US" dirty="0" smtClean="0"/>
              <a:t>We</a:t>
            </a:r>
            <a:r>
              <a:rPr lang="en-US" baseline="0" dirty="0" smtClean="0"/>
              <a:t> need a cookbook named apache that has a server recipe. Within that server recipe we need to install the appropriate package. Write out an example HTML file, and then start and enable the service.</a:t>
            </a:r>
          </a:p>
          <a:p>
            <a:endParaRPr lang="en-US" baseline="0" dirty="0" smtClean="0"/>
          </a:p>
          <a:p>
            <a:r>
              <a:rPr lang="en-US" baseline="0" dirty="0" smtClean="0"/>
              <a:t>Then we should apply that recipe and make sure the site is up and running by running a command to visit that site.</a:t>
            </a:r>
          </a:p>
          <a:p>
            <a:endParaRPr lang="en-US" dirty="0" smtClean="0"/>
          </a:p>
          <a:p>
            <a:r>
              <a:rPr lang="en-US" dirty="0" smtClean="0"/>
              <a:t>So show me it can be done!</a:t>
            </a:r>
          </a:p>
          <a:p>
            <a:endParaRPr lang="en-US" dirty="0" smtClean="0"/>
          </a:p>
          <a:p>
            <a:r>
              <a:rPr lang="en-US" dirty="0" smtClean="0"/>
              <a:t>Instructor Note: Allow</a:t>
            </a:r>
            <a:r>
              <a:rPr lang="en-US" baseline="0" dirty="0" smtClean="0"/>
              <a:t> 15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with everything working it is time to add </a:t>
            </a:r>
            <a:r>
              <a:rPr lang="en-US" dirty="0" smtClean="0"/>
              <a:t>the 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git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43925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endParaRPr lang="en-US" dirty="0" smtClean="0"/>
          </a:p>
          <a:p>
            <a:r>
              <a:rPr lang="en-US" dirty="0" smtClean="0"/>
              <a:t>Would adding the user's name to the end of the file, like in the third example, solve the problems we are facing with other choices?</a:t>
            </a:r>
            <a:r>
              <a:rPr lang="en-US" baseline="0" dirty="0" smtClean="0"/>
              <a:t> </a:t>
            </a:r>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git?</a:t>
            </a:r>
          </a:p>
          <a:p>
            <a:endParaRPr lang="en-US" dirty="0" smtClean="0"/>
          </a:p>
          <a:p>
            <a:r>
              <a:rPr lang="en-US" dirty="0" smtClean="0"/>
              <a:t>What are the pros and cons of this approach?</a:t>
            </a:r>
          </a:p>
          <a:p>
            <a:endParaRPr lang="en-US" dirty="0" smtClean="0"/>
          </a:p>
          <a:p>
            <a:r>
              <a:rPr lang="en-US" dirty="0" smtClean="0"/>
              <a:t>For the rest of this course we will be using git.</a:t>
            </a:r>
            <a:r>
              <a:rPr lang="en-US" baseline="0" dirty="0" smtClean="0"/>
              <a:t> This may not be the version control software you use on your teams or within your organization and that is alright. Our use of git within this course is used solely to demonstrate the use of version control when developing Chef code. When you develop with Chef you are welcome to use the version control system of your choice.</a:t>
            </a:r>
          </a:p>
          <a:p>
            <a:endParaRPr lang="en-US" baseline="0" dirty="0" smtClean="0"/>
          </a:p>
          <a:p>
            <a:r>
              <a:rPr lang="en-US" baseline="0" dirty="0" smtClean="0"/>
              <a:t>Instructor Note: It is not important that the learners understand and learn all of git during this course. It is more important that the learners understand when and where to use version control to save their work. This is about training them on making changes, testing, and then committing their work. Version control is an instrumental piece of the workflow when you adopt Infrastructure as code. There are some benefits of learning and using git because Chef uses git and GitHub to do almost all development of Chef. The majority of the Chef community uses git and GitHub.</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784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git installed? Do we know if it will be installed with every new instance that is setup?</a:t>
            </a:r>
          </a:p>
          <a:p>
            <a:endParaRPr lang="en-US" dirty="0" smtClean="0"/>
          </a:p>
          <a:p>
            <a:r>
              <a:rPr lang="en-US" dirty="0" smtClean="0"/>
              <a:t>It sounds like we need the tool now to store our cookbook but we also want to define a policy that git is installed on all of our workstations.</a:t>
            </a:r>
            <a:r>
              <a:rPr lang="en-US" baseline="0" dirty="0" smtClean="0"/>
              <a:t> Update the setup recipe to define the new policy and apply the setup recipe again.</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5 minutes to complete this exercise.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We add a package resource named 'git' to the setup recipe within our setup recipe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Then we use chef-client to apply the updated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14149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2567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226392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pic>
        <p:nvPicPr>
          <p:cNvPr id="12" name="Picture 11"/>
          <p:cNvPicPr>
            <a:picLocks noChangeAspect="1"/>
          </p:cNvPicPr>
          <p:nvPr userDrawn="1"/>
        </p:nvPicPr>
        <p:blipFill>
          <a:blip r:embed="rId3"/>
          <a:stretch>
            <a:fillRect/>
          </a:stretch>
        </p:blipFill>
        <p:spPr>
          <a:xfrm>
            <a:off x="245272" y="1433095"/>
            <a:ext cx="704149" cy="537891"/>
          </a:xfrm>
          <a:prstGeom prst="rect">
            <a:avLst/>
          </a:prstGeom>
        </p:spPr>
      </p:pic>
    </p:spTree>
    <p:extLst>
      <p:ext uri="{BB962C8B-B14F-4D97-AF65-F5344CB8AC3E}">
        <p14:creationId xmlns:p14="http://schemas.microsoft.com/office/powerpoint/2010/main" val="1754827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9960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60042" y="955744"/>
            <a:ext cx="1876824" cy="1511887"/>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98456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5" r:id="rId20"/>
    <p:sldLayoutId id="2147483797" r:id="rId21"/>
    <p:sldLayoutId id="2147483798" r:id="rId22"/>
    <p:sldLayoutId id="2147483799" r:id="rId23"/>
    <p:sldLayoutId id="2147483800" r:id="rId24"/>
    <p:sldLayoutId id="2147483801" r:id="rId25"/>
    <p:sldLayoutId id="2147483802" r:id="rId26"/>
    <p:sldLayoutId id="2147483803"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4" Type="http://schemas.openxmlformats.org/officeDocument/2006/relationships/image" Target="../media/image4.emf"/><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9.xml"/><Relationship Id="rId3" Type="http://schemas.openxmlformats.org/officeDocument/2006/relationships/hyperlink" Target="http://daringfireball.net/projects/markdown/syntax"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hyperlink" Target="http://docs.chef.io/config_rb_metadata.html"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 Id="rId3" Type="http://schemas.openxmlformats.org/officeDocument/2006/relationships/hyperlink" Target="http://git-scm.com/book/en/v2/Getting-Started-Git-Basics"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1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5" Type="http://schemas.microsoft.com/office/2007/relationships/hdphoto" Target="../media/hdphoto1.wdp"/><Relationship Id="rId6" Type="http://schemas.openxmlformats.org/officeDocument/2006/relationships/image" Target="../media/image16.png"/><Relationship Id="rId7" Type="http://schemas.microsoft.com/office/2007/relationships/hdphoto" Target="../media/hdphoto2.wdp"/><Relationship Id="rId8" Type="http://schemas.openxmlformats.org/officeDocument/2006/relationships/image" Target="../media/image17.png"/><Relationship Id="rId9" Type="http://schemas.microsoft.com/office/2007/relationships/hdphoto" Target="../media/hdphoto3.wdp"/><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233486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Courier New" panose="02070309020205020404" pitchFamily="49" charset="0"/>
              </a:rPr>
              <a:t>git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ü"/>
            </a:pPr>
            <a:r>
              <a:rPr lang="en-US" dirty="0" smtClean="0"/>
              <a:t>Add the additional policy to the "</a:t>
            </a:r>
            <a:r>
              <a:rPr lang="en-US" dirty="0" err="1" smtClean="0"/>
              <a:t>setup.rb</a:t>
            </a:r>
            <a:r>
              <a:rPr lang="en-US" dirty="0" smtClean="0"/>
              <a:t>":</a:t>
            </a:r>
          </a:p>
          <a:p>
            <a:endParaRPr lang="en-US" dirty="0"/>
          </a:p>
          <a:p>
            <a:r>
              <a:rPr lang="en-US" dirty="0" smtClean="0">
                <a:latin typeface="Courier New" panose="02070309020205020404" pitchFamily="49" charset="0"/>
                <a:cs typeface="Courier New" panose="02070309020205020404" pitchFamily="49" charset="0"/>
              </a:rPr>
              <a:t>	</a:t>
            </a:r>
            <a:r>
              <a:rPr lang="en-US" dirty="0" smtClean="0">
                <a:latin typeface="+mj-lt"/>
                <a:cs typeface="Courier New" panose="02070309020205020404" pitchFamily="49" charset="0"/>
              </a:rPr>
              <a:t>The package named </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git</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 is installed.</a:t>
            </a:r>
          </a:p>
          <a:p>
            <a:endParaRPr lang="en-US" dirty="0">
              <a:latin typeface="Courier New" panose="02070309020205020404" pitchFamily="49" charset="0"/>
              <a:cs typeface="Courier New" panose="02070309020205020404" pitchFamily="49" charset="0"/>
            </a:endParaRPr>
          </a:p>
          <a:p>
            <a:pPr marL="609585" indent="-609585">
              <a:buFont typeface="Wingdings" charset="2"/>
              <a:buChar char="ü"/>
            </a:pPr>
            <a:r>
              <a:rPr lang="en-US" dirty="0" smtClean="0"/>
              <a:t>Then apply this recipe with </a:t>
            </a:r>
            <a:r>
              <a:rPr lang="en-US" dirty="0" smtClean="0">
                <a:latin typeface="+mj-lt"/>
                <a:cs typeface="Courier New" panose="02070309020205020404" pitchFamily="49" charset="0"/>
              </a:rPr>
              <a:t>chef-client.</a:t>
            </a:r>
            <a:endParaRPr lang="en-US" dirty="0">
              <a:latin typeface="+mj-lt"/>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76211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GL: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q"/>
            </a:pPr>
            <a:r>
              <a:rPr lang="en-US" sz="2667" dirty="0"/>
              <a:t>Use </a:t>
            </a:r>
            <a:r>
              <a:rPr lang="en-US" sz="2667" dirty="0">
                <a:cs typeface="Courier New" panose="02070309020205020404" pitchFamily="49" charset="0"/>
              </a:rPr>
              <a:t>chef</a:t>
            </a:r>
            <a:r>
              <a:rPr lang="en-US" sz="2667" dirty="0"/>
              <a:t> to generate a cookbook</a:t>
            </a:r>
          </a:p>
          <a:p>
            <a:pPr marL="457200" indent="-457200">
              <a:buFont typeface="Wingdings" charset="2"/>
              <a:buChar char="q"/>
            </a:pPr>
            <a:r>
              <a:rPr lang="en-US" sz="2667" dirty="0" smtClean="0"/>
              <a:t>Move the </a:t>
            </a:r>
            <a:r>
              <a:rPr lang="en-US" sz="2667" dirty="0"/>
              <a:t>setup recipe into the new cookbook</a:t>
            </a:r>
          </a:p>
          <a:p>
            <a:pPr marL="457189" indent="-457189">
              <a:buFont typeface="Wingdings" charset="2"/>
              <a:buChar char="q"/>
            </a:pPr>
            <a:r>
              <a:rPr lang="en-US" sz="2667" dirty="0"/>
              <a:t>Add the new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82734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Courier New" panose="02070309020205020404" pitchFamily="49" charset="0"/>
              </a:rPr>
              <a:t>Read the first three paragraphs here: </a:t>
            </a:r>
            <a:r>
              <a:rPr lang="en-US" sz="3200" dirty="0">
                <a:cs typeface="Courier New" panose="02070309020205020404" pitchFamily="49" charset="0"/>
                <a:hlinkClick r:id="rId3"/>
              </a:rPr>
              <a:t>http://docs.chef.io/cookbooks.html</a:t>
            </a:r>
            <a:endParaRPr lang="en-US" sz="3200" dirty="0">
              <a:cs typeface="Courier New" panose="02070309020205020404" pitchFamily="49" charset="0"/>
            </a:endParaRPr>
          </a:p>
          <a:p>
            <a:endParaRPr lang="en-US" sz="3200" dirty="0">
              <a:cs typeface="Courier New" panose="02070309020205020404" pitchFamily="49" charset="0"/>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680836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GL: Create a Cookbooks Directory</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mkdir</a:t>
            </a:r>
            <a:r>
              <a:rPr lang="en-US" dirty="0" smtClean="0"/>
              <a:t> cookbooks</a:t>
            </a:r>
            <a:endParaRPr lang="en-US" dirty="0"/>
          </a:p>
        </p:txBody>
      </p:sp>
    </p:spTree>
    <p:extLst>
      <p:ext uri="{BB962C8B-B14F-4D97-AF65-F5344CB8AC3E}">
        <p14:creationId xmlns:p14="http://schemas.microsoft.com/office/powerpoint/2010/main" val="1438266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mn-lt"/>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191418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cs typeface="Courier New" panose="02070309020205020404" pitchFamily="49" charset="0"/>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sz="2200" dirty="0" err="1" smtClean="0"/>
              <a:t>UsaGL</a:t>
            </a:r>
            <a:r>
              <a:rPr lang="fr-FR" sz="2200" dirty="0" smtClean="0"/>
              <a:t>:                                                                                </a:t>
            </a:r>
            <a:endParaRPr lang="fr-FR" sz="2200" dirty="0"/>
          </a:p>
          <a:p>
            <a:r>
              <a:rPr lang="fr-FR" sz="2200" dirty="0"/>
              <a:t>    chef -h/--help                                                                    </a:t>
            </a:r>
          </a:p>
          <a:p>
            <a:r>
              <a:rPr lang="fr-FR" sz="2200" dirty="0"/>
              <a:t>    chef -v/--version                                                                 </a:t>
            </a:r>
          </a:p>
          <a:p>
            <a:r>
              <a:rPr lang="fr-FR" sz="2200" dirty="0"/>
              <a:t>    chef command [arguments...] [options...]                                          </a:t>
            </a:r>
          </a:p>
          <a:p>
            <a:r>
              <a:rPr lang="fr-FR" sz="2200" dirty="0"/>
              <a:t>                                                                                      </a:t>
            </a:r>
            <a:r>
              <a:rPr lang="fr-FR" sz="2200" dirty="0" smtClean="0"/>
              <a:t>                                                                          </a:t>
            </a:r>
            <a:endParaRPr lang="fr-FR" sz="2200" dirty="0"/>
          </a:p>
          <a:p>
            <a:r>
              <a:rPr lang="fr-FR" sz="2200" dirty="0" err="1"/>
              <a:t>Available</a:t>
            </a:r>
            <a:r>
              <a:rPr lang="fr-FR" sz="2200" dirty="0"/>
              <a:t> </a:t>
            </a:r>
            <a:r>
              <a:rPr lang="fr-FR" sz="2200" dirty="0" err="1"/>
              <a:t>Commands</a:t>
            </a:r>
            <a:r>
              <a:rPr lang="fr-FR" sz="2200" dirty="0"/>
              <a:t>:                                                                   </a:t>
            </a:r>
          </a:p>
          <a:p>
            <a:r>
              <a:rPr lang="fr-FR" sz="2200" dirty="0"/>
              <a:t>    </a:t>
            </a:r>
            <a:r>
              <a:rPr lang="fr-FR" sz="2200" dirty="0" err="1"/>
              <a:t>exec</a:t>
            </a:r>
            <a:r>
              <a:rPr lang="fr-FR" sz="2200" dirty="0"/>
              <a:t>        </a:t>
            </a:r>
            <a:r>
              <a:rPr lang="fr-FR" sz="2200" dirty="0" err="1"/>
              <a:t>Runs</a:t>
            </a:r>
            <a:r>
              <a:rPr lang="fr-FR" sz="2200" dirty="0"/>
              <a:t> the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gem         </a:t>
            </a:r>
            <a:r>
              <a:rPr lang="fr-FR" sz="2200" dirty="0" err="1"/>
              <a:t>Runs</a:t>
            </a:r>
            <a:r>
              <a:rPr lang="fr-FR" sz="2200" dirty="0"/>
              <a:t> the `gem`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a:t>
            </a:r>
            <a:r>
              <a:rPr lang="fr-FR" sz="2200" dirty="0" err="1"/>
              <a:t>generate</a:t>
            </a:r>
            <a:r>
              <a:rPr lang="fr-FR" sz="2200" dirty="0"/>
              <a:t>    </a:t>
            </a:r>
            <a:r>
              <a:rPr lang="fr-FR" sz="2200" dirty="0" err="1"/>
              <a:t>Generate</a:t>
            </a:r>
            <a:r>
              <a:rPr lang="fr-FR" sz="2200" dirty="0"/>
              <a:t> a new </a:t>
            </a:r>
            <a:r>
              <a:rPr lang="fr-FR" sz="2200" dirty="0" err="1"/>
              <a:t>app</a:t>
            </a:r>
            <a:r>
              <a:rPr lang="fr-FR" sz="2200" dirty="0"/>
              <a:t>, </a:t>
            </a:r>
            <a:r>
              <a:rPr lang="fr-FR" sz="2200" dirty="0" err="1"/>
              <a:t>cookbook</a:t>
            </a:r>
            <a:r>
              <a:rPr lang="fr-FR" sz="2200" dirty="0"/>
              <a:t>, or component                            </a:t>
            </a:r>
          </a:p>
          <a:p>
            <a:r>
              <a:rPr lang="fr-FR" sz="2200" dirty="0"/>
              <a:t>    </a:t>
            </a:r>
            <a:r>
              <a:rPr lang="fr-FR" sz="2200" dirty="0" err="1"/>
              <a:t>shell-init</a:t>
            </a:r>
            <a:r>
              <a:rPr lang="fr-FR" sz="2200" dirty="0"/>
              <a:t>  </a:t>
            </a:r>
            <a:r>
              <a:rPr lang="fr-FR" sz="2200" dirty="0" err="1"/>
              <a:t>Initialize</a:t>
            </a:r>
            <a:r>
              <a:rPr lang="fr-FR" sz="2200" dirty="0"/>
              <a:t> </a:t>
            </a:r>
            <a:r>
              <a:rPr lang="fr-FR" sz="2200" dirty="0" err="1"/>
              <a:t>your</a:t>
            </a:r>
            <a:r>
              <a:rPr lang="fr-FR" sz="2200" dirty="0"/>
              <a:t> </a:t>
            </a:r>
            <a:r>
              <a:rPr lang="fr-FR" sz="2200" dirty="0" err="1"/>
              <a:t>shell</a:t>
            </a:r>
            <a:r>
              <a:rPr lang="fr-FR" sz="2200" dirty="0"/>
              <a:t> to use </a:t>
            </a:r>
            <a:r>
              <a:rPr lang="fr-FR" sz="2200" dirty="0" err="1"/>
              <a:t>ChefDK</a:t>
            </a:r>
            <a:r>
              <a:rPr lang="fr-FR" sz="2200" dirty="0"/>
              <a:t> as </a:t>
            </a:r>
            <a:r>
              <a:rPr lang="fr-FR" sz="2200" dirty="0" err="1"/>
              <a:t>your</a:t>
            </a:r>
            <a:r>
              <a:rPr lang="fr-FR" sz="2200" dirty="0"/>
              <a:t> </a:t>
            </a:r>
            <a:r>
              <a:rPr lang="fr-FR" sz="2200" dirty="0" err="1"/>
              <a:t>primary</a:t>
            </a:r>
            <a:r>
              <a:rPr lang="fr-FR" sz="2200" dirty="0"/>
              <a:t> </a:t>
            </a:r>
            <a:r>
              <a:rPr lang="fr-FR" sz="2200" dirty="0" err="1"/>
              <a:t>ruby</a:t>
            </a:r>
            <a:r>
              <a:rPr lang="fr-FR" sz="2200" dirty="0"/>
              <a:t>              </a:t>
            </a:r>
          </a:p>
          <a:p>
            <a:r>
              <a:rPr lang="fr-FR" sz="2200" dirty="0"/>
              <a:t>    </a:t>
            </a:r>
            <a:r>
              <a:rPr lang="fr-FR" sz="2200" dirty="0" err="1"/>
              <a:t>install</a:t>
            </a:r>
            <a:r>
              <a:rPr lang="fr-FR" sz="2200" dirty="0"/>
              <a:t>     Install </a:t>
            </a:r>
            <a:r>
              <a:rPr lang="fr-FR" sz="2200" dirty="0" err="1"/>
              <a:t>cookbooks</a:t>
            </a:r>
            <a:r>
              <a:rPr lang="fr-FR" sz="2200" dirty="0"/>
              <a:t> </a:t>
            </a:r>
            <a:r>
              <a:rPr lang="fr-FR" sz="2200" dirty="0" err="1"/>
              <a:t>from</a:t>
            </a:r>
            <a:r>
              <a:rPr lang="fr-FR" sz="2200" dirty="0"/>
              <a:t> a </a:t>
            </a:r>
            <a:r>
              <a:rPr lang="fr-FR" sz="2200" dirty="0" err="1"/>
              <a:t>Policyfile</a:t>
            </a:r>
            <a:r>
              <a:rPr lang="fr-FR" sz="2200" dirty="0"/>
              <a:t> and </a:t>
            </a:r>
            <a:r>
              <a:rPr lang="fr-FR" sz="2200" dirty="0" err="1"/>
              <a:t>generate</a:t>
            </a:r>
            <a:r>
              <a:rPr lang="fr-FR" sz="2200" dirty="0"/>
              <a:t> a </a:t>
            </a:r>
            <a:r>
              <a:rPr lang="fr-FR" sz="2200" dirty="0" err="1"/>
              <a:t>locked</a:t>
            </a:r>
            <a:r>
              <a:rPr lang="fr-FR" sz="2200" dirty="0"/>
              <a:t> </a:t>
            </a:r>
            <a:r>
              <a:rPr lang="fr-FR" sz="2200" dirty="0" err="1" smtClean="0"/>
              <a:t>cookboo</a:t>
            </a:r>
            <a:r>
              <a:rPr lang="fr-FR" sz="2200" dirty="0" smtClean="0"/>
              <a:t>...</a:t>
            </a:r>
            <a:endParaRPr lang="fr-FR" sz="2200" dirty="0"/>
          </a:p>
          <a:p>
            <a:r>
              <a:rPr lang="fr-FR" sz="2200" dirty="0"/>
              <a:t>    update      Updates a </a:t>
            </a:r>
            <a:r>
              <a:rPr lang="fr-FR" sz="2200" dirty="0" err="1"/>
              <a:t>Policyfile.lock.json</a:t>
            </a:r>
            <a:r>
              <a:rPr lang="fr-FR" sz="2200" dirty="0"/>
              <a:t> </a:t>
            </a:r>
            <a:r>
              <a:rPr lang="fr-FR" sz="2200" dirty="0" err="1"/>
              <a:t>with</a:t>
            </a:r>
            <a:r>
              <a:rPr lang="fr-FR" sz="2200" dirty="0"/>
              <a:t> </a:t>
            </a:r>
            <a:r>
              <a:rPr lang="fr-FR" sz="2200" dirty="0" err="1"/>
              <a:t>latest</a:t>
            </a:r>
            <a:r>
              <a:rPr lang="fr-FR" sz="2200" dirty="0"/>
              <a:t> </a:t>
            </a:r>
            <a:r>
              <a:rPr lang="fr-FR" sz="2200" dirty="0" err="1"/>
              <a:t>run_list</a:t>
            </a:r>
            <a:r>
              <a:rPr lang="fr-FR" sz="2200" dirty="0"/>
              <a:t> and </a:t>
            </a:r>
            <a:r>
              <a:rPr lang="fr-FR" sz="2200" dirty="0" err="1" smtClean="0"/>
              <a:t>cookbooks</a:t>
            </a:r>
            <a:endParaRPr lang="fr-FR" sz="2200"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549008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07854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dirty="0" err="1" smtClean="0"/>
              <a:t>UsaGL</a:t>
            </a:r>
            <a:r>
              <a:rPr lang="en-US" dirty="0" smtClean="0"/>
              <a:t>: chef generate GENERATOR [options]</a:t>
            </a:r>
          </a:p>
          <a:p>
            <a:endParaRPr lang="en-US" dirty="0" smtClean="0"/>
          </a:p>
          <a:p>
            <a:r>
              <a:rPr lang="en-US" dirty="0" smtClean="0"/>
              <a:t>Available generators:</a:t>
            </a:r>
          </a:p>
          <a:p>
            <a:r>
              <a:rPr lang="en-US" dirty="0" smtClean="0"/>
              <a:t>  app         Generate an application repo</a:t>
            </a:r>
          </a:p>
          <a:p>
            <a:r>
              <a:rPr lang="en-US" dirty="0" smtClean="0"/>
              <a:t>  cookbook    Generate a single cookbook</a:t>
            </a:r>
          </a:p>
          <a:p>
            <a:r>
              <a:rPr lang="en-US" dirty="0" smtClean="0"/>
              <a:t>  recipe      Generate a new recipe</a:t>
            </a:r>
          </a:p>
          <a:p>
            <a:r>
              <a:rPr lang="en-US" dirty="0" smtClean="0"/>
              <a:t>  attribute   Generate an attributes file</a:t>
            </a:r>
          </a:p>
          <a:p>
            <a:r>
              <a:rPr lang="en-US" dirty="0" smtClean="0"/>
              <a:t>  template    Generate a file template</a:t>
            </a:r>
          </a:p>
          <a:p>
            <a:r>
              <a:rPr lang="en-US" dirty="0" smtClean="0"/>
              <a:t>  file        Generate a cookbook file</a:t>
            </a:r>
          </a:p>
          <a:p>
            <a:r>
              <a:rPr lang="en-US" dirty="0" smtClean="0"/>
              <a:t>  </a:t>
            </a:r>
            <a:r>
              <a:rPr lang="en-US" dirty="0" err="1" smtClean="0"/>
              <a:t>lwrp</a:t>
            </a:r>
            <a:r>
              <a:rPr lang="en-US" dirty="0" smtClean="0"/>
              <a:t>        Generate a lightweight resource/provider</a:t>
            </a:r>
          </a:p>
          <a:p>
            <a:r>
              <a:rPr lang="en-US" dirty="0" smtClean="0"/>
              <a:t>  repo        Generate a Chef policy repository</a:t>
            </a:r>
          </a:p>
          <a:p>
            <a:r>
              <a:rPr lang="en-US" dirty="0" smtClean="0"/>
              <a:t>  </a:t>
            </a:r>
            <a:r>
              <a:rPr lang="en-US" dirty="0" err="1" smtClean="0"/>
              <a:t>policyfile</a:t>
            </a:r>
            <a:r>
              <a:rPr lang="en-US" dirty="0" smtClean="0"/>
              <a:t>  Generate a </a:t>
            </a:r>
            <a:r>
              <a:rPr lang="en-US" dirty="0" err="1" smtClean="0"/>
              <a:t>Policyfile</a:t>
            </a:r>
            <a:r>
              <a:rPr lang="en-US" dirty="0" smtClean="0"/>
              <a:t> for use with the install/push commands</a:t>
            </a:r>
            <a:endParaRPr lang="en-US" dirty="0"/>
          </a:p>
        </p:txBody>
      </p:sp>
      <p:sp>
        <p:nvSpPr>
          <p:cNvPr id="4" name="Text Placeholder 3"/>
          <p:cNvSpPr>
            <a:spLocks noGrp="1"/>
          </p:cNvSpPr>
          <p:nvPr>
            <p:ph type="body" sz="quarter" idx="11"/>
          </p:nvPr>
        </p:nvSpPr>
        <p:spPr/>
        <p:txBody>
          <a:bodyPr/>
          <a:lstStyle/>
          <a:p>
            <a:r>
              <a:rPr lang="en-US" dirty="0" smtClean="0"/>
              <a:t>$ chef generate --help</a:t>
            </a:r>
            <a:endParaRPr lang="en-US" dirty="0"/>
          </a:p>
        </p:txBody>
      </p:sp>
      <p:sp>
        <p:nvSpPr>
          <p:cNvPr id="6" name="Footer Placeholder 5"/>
          <p:cNvSpPr>
            <a:spLocks noGrp="1"/>
          </p:cNvSpPr>
          <p:nvPr>
            <p:ph type="ftr" sz="quarter" idx="14"/>
          </p:nvPr>
        </p:nvSpPr>
        <p:spPr/>
        <p:txBody>
          <a:bodyPr/>
          <a:lstStyle/>
          <a:p>
            <a:r>
              <a:rPr lang="en-US" dirty="0" smtClean="0"/>
              <a:t>©</a:t>
            </a:r>
            <a:r>
              <a:rPr lang="is-IS" dirty="0" smtClean="0"/>
              <a:t>2016</a:t>
            </a:r>
            <a:r>
              <a:rPr lang="en-US" dirty="0" smtClean="0"/>
              <a:t>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16</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997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Let's Create a Cookbook</a:t>
            </a:r>
            <a:endParaRPr lang="en-US" dirty="0"/>
          </a:p>
        </p:txBody>
      </p:sp>
      <p:sp>
        <p:nvSpPr>
          <p:cNvPr id="3" name="Content Placeholder 2"/>
          <p:cNvSpPr>
            <a:spLocks noGrp="1"/>
          </p:cNvSpPr>
          <p:nvPr>
            <p:ph sz="quarter" idx="10"/>
          </p:nvPr>
        </p:nvSpPr>
        <p:spPr/>
        <p:txBody>
          <a:bodyPr/>
          <a:lstStyle/>
          <a:p>
            <a:r>
              <a:rPr lang="en-US" sz="2200" dirty="0" smtClean="0"/>
              <a:t>Compiling Cookbooks...</a:t>
            </a:r>
          </a:p>
          <a:p>
            <a:r>
              <a:rPr lang="en-US" sz="2200" dirty="0" smtClean="0"/>
              <a:t>Recipe: </a:t>
            </a:r>
            <a:r>
              <a:rPr lang="en-US" sz="2200" dirty="0" err="1" smtClean="0"/>
              <a:t>code_generator</a:t>
            </a:r>
            <a:r>
              <a:rPr lang="en-US" sz="2200" dirty="0" smtClean="0"/>
              <a:t>::cookbook</a:t>
            </a:r>
          </a:p>
          <a:p>
            <a:r>
              <a:rPr lang="en-US" sz="2200" dirty="0" smtClean="0"/>
              <a:t>* directory[/home/chef/workstation] action create                                   </a:t>
            </a:r>
          </a:p>
          <a:p>
            <a:r>
              <a:rPr lang="en-US" sz="2200" dirty="0" smtClean="0"/>
              <a:t>    - create new directory /home/chef/workstation                                     </a:t>
            </a:r>
          </a:p>
          <a:p>
            <a:r>
              <a:rPr lang="en-US" sz="2200" dirty="0" smtClean="0"/>
              <a:t>  * template[/home/chef/workstation/</a:t>
            </a:r>
            <a:r>
              <a:rPr lang="en-US" sz="2200" dirty="0" err="1" smtClean="0"/>
              <a:t>metadata.rb</a:t>
            </a:r>
            <a:r>
              <a:rPr lang="en-US" sz="2200" dirty="0" smtClean="0"/>
              <a:t>] action </a:t>
            </a:r>
            <a:r>
              <a:rPr lang="en-US" sz="2200" dirty="0" err="1" smtClean="0"/>
              <a:t>create_if_missing</a:t>
            </a:r>
            <a:r>
              <a:rPr lang="en-US" sz="2200" dirty="0" smtClean="0"/>
              <a:t> </a:t>
            </a:r>
          </a:p>
          <a:p>
            <a:r>
              <a:rPr lang="en-US" sz="2200" dirty="0" smtClean="0"/>
              <a:t>    - create new file /home/chef/workstation/</a:t>
            </a:r>
            <a:r>
              <a:rPr lang="en-US" sz="2200" dirty="0" err="1" smtClean="0"/>
              <a:t>metadata.rb</a:t>
            </a:r>
            <a:endParaRPr lang="en-US" sz="2200" dirty="0" smtClean="0"/>
          </a:p>
          <a:p>
            <a:r>
              <a:rPr lang="en-US" sz="2200" dirty="0" smtClean="0"/>
              <a:t>    - update content in file /home/chef/workstation/</a:t>
            </a:r>
            <a:r>
              <a:rPr lang="en-US" sz="2200" dirty="0" err="1" smtClean="0"/>
              <a:t>metadata.rb</a:t>
            </a:r>
            <a:r>
              <a:rPr lang="en-US" sz="2200" dirty="0" smtClean="0"/>
              <a:t> from none to bd85d3</a:t>
            </a:r>
          </a:p>
          <a:p>
            <a:r>
              <a:rPr lang="en-US" sz="2200" dirty="0" smtClean="0"/>
              <a:t>    (diff output suppressed by </a:t>
            </a:r>
            <a:r>
              <a:rPr lang="en-US" sz="2200" dirty="0" err="1" smtClean="0"/>
              <a:t>config</a:t>
            </a:r>
            <a:r>
              <a:rPr lang="en-US" sz="2200" dirty="0" smtClean="0"/>
              <a:t>)</a:t>
            </a:r>
          </a:p>
          <a:p>
            <a:r>
              <a:rPr lang="en-US" sz="2200" dirty="0" smtClean="0"/>
              <a:t>  * template[/home/chef/workstation/</a:t>
            </a:r>
            <a:r>
              <a:rPr lang="en-US" sz="2200" dirty="0" err="1" smtClean="0"/>
              <a:t>README.md</a:t>
            </a:r>
            <a:r>
              <a:rPr lang="en-US" sz="2200" dirty="0" smtClean="0"/>
              <a:t>] action </a:t>
            </a:r>
            <a:r>
              <a:rPr lang="en-US" sz="2200" dirty="0" err="1" smtClean="0"/>
              <a:t>create_if_missing</a:t>
            </a:r>
            <a:endParaRPr lang="en-US" sz="2200" dirty="0" smtClean="0"/>
          </a:p>
          <a:p>
            <a:r>
              <a:rPr lang="en-US" sz="2200" dirty="0" smtClean="0"/>
              <a:t>    - create new file /home/chef/workstation/</a:t>
            </a:r>
            <a:r>
              <a:rPr lang="en-US" sz="2200" dirty="0" err="1" smtClean="0"/>
              <a:t>README.md</a:t>
            </a:r>
            <a:endParaRPr lang="en-US" sz="2200" dirty="0" smtClean="0"/>
          </a:p>
          <a:p>
            <a:r>
              <a:rPr lang="en-US" sz="2200" dirty="0" smtClean="0"/>
              <a:t>    - update content in file /home/chef/workstation/</a:t>
            </a:r>
            <a:r>
              <a:rPr lang="en-US" sz="2200" dirty="0" err="1" smtClean="0"/>
              <a:t>README.md</a:t>
            </a:r>
            <a:r>
              <a:rPr lang="en-US" sz="2200" dirty="0" smtClean="0"/>
              <a:t> from none to 44d165</a:t>
            </a:r>
          </a:p>
          <a:p>
            <a:r>
              <a:rPr lang="en-US" sz="2200" dirty="0" smtClean="0"/>
              <a:t>    (diff output suppressed by </a:t>
            </a:r>
            <a:r>
              <a:rPr lang="en-US" sz="2200" dirty="0" err="1" smtClean="0"/>
              <a:t>config</a:t>
            </a:r>
            <a:r>
              <a:rPr lang="en-US" sz="2200" dirty="0" smtClean="0"/>
              <a:t>)</a:t>
            </a:r>
          </a:p>
          <a:p>
            <a:r>
              <a:rPr lang="en-US" sz="2200" dirty="0" smtClean="0"/>
              <a:t>  * </a:t>
            </a:r>
            <a:r>
              <a:rPr lang="en-US" sz="2200" dirty="0" err="1" smtClean="0"/>
              <a:t>cookbook_file</a:t>
            </a:r>
            <a:r>
              <a:rPr lang="en-US" dirty="0" smtClean="0"/>
              <a:t>[/home/chef/workstation/</a:t>
            </a:r>
            <a:r>
              <a:rPr lang="en-US" dirty="0" err="1" smtClean="0"/>
              <a:t>chefignore</a:t>
            </a:r>
            <a:r>
              <a:rPr lang="en-US" dirty="0" smtClean="0"/>
              <a:t>]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cookbooks/workstation</a:t>
            </a:r>
            <a:endParaRPr lang="en-US" dirty="0"/>
          </a:p>
        </p:txBody>
      </p:sp>
      <p:sp>
        <p:nvSpPr>
          <p:cNvPr id="6" name="Footer Placeholder 5"/>
          <p:cNvSpPr>
            <a:spLocks noGrp="1"/>
          </p:cNvSpPr>
          <p:nvPr>
            <p:ph type="ftr" sz="quarter" idx="14"/>
          </p:nvPr>
        </p:nvSpPr>
        <p:spPr/>
        <p:txBody>
          <a:bodyPr/>
          <a:lstStyle/>
          <a:p>
            <a:r>
              <a:rPr lang="en-US" dirty="0" smtClean="0"/>
              <a:t>©</a:t>
            </a:r>
            <a:r>
              <a:rPr lang="is-IS" dirty="0" smtClean="0"/>
              <a:t>2016</a:t>
            </a:r>
            <a:r>
              <a:rPr lang="en-US" dirty="0" smtClean="0"/>
              <a:t>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17</a:t>
            </a:fld>
            <a:endParaRPr lang="en-US" dirty="0"/>
          </a:p>
        </p:txBody>
      </p:sp>
      <p:sp>
        <p:nvSpPr>
          <p:cNvPr id="5" name="Rectangle 4"/>
          <p:cNvSpPr/>
          <p:nvPr/>
        </p:nvSpPr>
        <p:spPr bwMode="auto">
          <a:xfrm>
            <a:off x="1137009" y="33194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70971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r>
              <a:rPr lang="en-US" sz="2300" dirty="0" smtClean="0"/>
              <a:t>workstation</a:t>
            </a:r>
            <a:endParaRPr lang="en-US" sz="2300" dirty="0"/>
          </a:p>
          <a:p>
            <a:r>
              <a:rPr lang="en-US" sz="2300" dirty="0" smtClean="0"/>
              <a:t>├─</a:t>
            </a:r>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metadata.rb</a:t>
            </a:r>
          </a:p>
          <a:p>
            <a:r>
              <a:rPr lang="en-US" sz="2300" dirty="0"/>
              <a:t>├── README.md</a:t>
            </a:r>
          </a:p>
          <a:p>
            <a:r>
              <a:rPr lang="en-US" sz="2300" dirty="0"/>
              <a:t>├── recipes</a:t>
            </a:r>
          </a:p>
          <a:p>
            <a:r>
              <a:rPr lang="en-US" sz="2300" dirty="0"/>
              <a:t>│   └── default.rb</a:t>
            </a:r>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smtClean="0"/>
              <a:t>default_spec.rb</a:t>
            </a:r>
            <a:endParaRPr lang="en-US" sz="2300" dirty="0" smtClean="0"/>
          </a:p>
          <a:p>
            <a:r>
              <a:rPr lang="en-US" sz="2300" dirty="0"/>
              <a:t>10 directories, 9 files</a:t>
            </a:r>
          </a:p>
          <a:p>
            <a:endParaRPr lang="en-US" sz="2300" dirty="0"/>
          </a:p>
        </p:txBody>
      </p:sp>
      <p:sp>
        <p:nvSpPr>
          <p:cNvPr id="4" name="Text Placeholder 3"/>
          <p:cNvSpPr>
            <a:spLocks noGrp="1"/>
          </p:cNvSpPr>
          <p:nvPr>
            <p:ph type="body" sz="quarter" idx="11"/>
          </p:nvPr>
        </p:nvSpPr>
        <p:spPr/>
        <p:txBody>
          <a:bodyPr/>
          <a:lstStyle/>
          <a:p>
            <a:r>
              <a:rPr lang="en-US" dirty="0" smtClean="0"/>
              <a:t>$ tree cookbooks/workstation</a:t>
            </a:r>
            <a:endParaRPr lang="en-US" dirty="0"/>
          </a:p>
        </p:txBody>
      </p:sp>
      <p:sp>
        <p:nvSpPr>
          <p:cNvPr id="9" name="Footer Placeholder 8"/>
          <p:cNvSpPr>
            <a:spLocks noGrp="1"/>
          </p:cNvSpPr>
          <p:nvPr>
            <p:ph type="ftr" sz="quarter" idx="14"/>
          </p:nvPr>
        </p:nvSpPr>
        <p:spPr/>
        <p:txBody>
          <a:bodyPr/>
          <a:lstStyle/>
          <a:p>
            <a:r>
              <a:rPr lang="en-US" dirty="0" smtClean="0"/>
              <a:t>©</a:t>
            </a:r>
            <a:r>
              <a:rPr lang="is-IS" dirty="0" smtClean="0"/>
              <a:t>2016</a:t>
            </a:r>
            <a:r>
              <a:rPr lang="en-US" dirty="0" smtClean="0"/>
              <a:t>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18</a:t>
            </a:fld>
            <a:endParaRPr lang="en-US" dirty="0"/>
          </a:p>
        </p:txBody>
      </p:sp>
      <p:sp>
        <p:nvSpPr>
          <p:cNvPr id="6" name="Rectangle 5"/>
          <p:cNvSpPr/>
          <p:nvPr/>
        </p:nvSpPr>
        <p:spPr bwMode="auto">
          <a:xfrm>
            <a:off x="1120925" y="3837841"/>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7412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daringfireball.net/projects/markdown/syntax</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8" name="Footer Placeholder 7"/>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776947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Modify a recipe</a:t>
            </a:r>
          </a:p>
          <a:p>
            <a:pPr marL="918610" lvl="1" indent="-609585">
              <a:buFont typeface="Wingdings" panose="05000000000000000000" pitchFamily="2" charset="2"/>
              <a:buChar char="Ø"/>
            </a:pPr>
            <a:r>
              <a:rPr lang="en-US" dirty="0" smtClean="0"/>
              <a:t>Use version control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Define a Chef recipe that sets up a 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160950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a:t>
            </a:r>
            <a:r>
              <a:rPr lang="en-US" sz="2300" dirty="0"/>
              <a:t>directories, 9 files</a:t>
            </a:r>
          </a:p>
        </p:txBody>
      </p:sp>
      <p:sp>
        <p:nvSpPr>
          <p:cNvPr id="4" name="Text Placeholder 3"/>
          <p:cNvSpPr>
            <a:spLocks noGrp="1"/>
          </p:cNvSpPr>
          <p:nvPr>
            <p:ph type="body" sz="quarter" idx="11"/>
          </p:nvPr>
        </p:nvSpPr>
        <p:spPr/>
        <p:txBody>
          <a:bodyPr>
            <a:normAutofit/>
          </a:bodyPr>
          <a:lstStyle/>
          <a:p>
            <a:r>
              <a:rPr lang="en-US" dirty="0" smtClean="0"/>
              <a:t>$ tree cookbooks/workstation</a:t>
            </a:r>
            <a:endParaRPr lang="en-US" dirty="0"/>
          </a:p>
        </p:txBody>
      </p:sp>
      <p:sp>
        <p:nvSpPr>
          <p:cNvPr id="7" name="Rectangle 6"/>
          <p:cNvSpPr/>
          <p:nvPr/>
        </p:nvSpPr>
        <p:spPr bwMode="auto">
          <a:xfrm>
            <a:off x="1117023" y="336952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0516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docs.chef.io/config_rb_metadata.html</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704253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cookbooks/workstation/</a:t>
            </a:r>
            <a:r>
              <a:rPr lang="en-US" dirty="0" err="1" smtClean="0"/>
              <a:t>metadata.rb</a:t>
            </a:r>
            <a:endParaRPr lang="en-US" dirty="0"/>
          </a:p>
        </p:txBody>
      </p:sp>
      <p:sp>
        <p:nvSpPr>
          <p:cNvPr id="7" name="Rectangle 6"/>
          <p:cNvSpPr/>
          <p:nvPr/>
        </p:nvSpPr>
        <p:spPr bwMode="auto">
          <a:xfrm>
            <a:off x="1117023" y="485530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972022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GL: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directories, 9 files</a:t>
            </a:r>
            <a:endParaRPr lang="en-US" sz="2300" dirty="0"/>
          </a:p>
        </p:txBody>
      </p:sp>
      <p:sp>
        <p:nvSpPr>
          <p:cNvPr id="4" name="Text Placeholder 3"/>
          <p:cNvSpPr>
            <a:spLocks noGrp="1"/>
          </p:cNvSpPr>
          <p:nvPr>
            <p:ph type="body" sz="quarter" idx="11"/>
          </p:nvPr>
        </p:nvSpPr>
        <p:spPr/>
        <p:txBody>
          <a:bodyPr>
            <a:normAutofit/>
          </a:bodyPr>
          <a:lstStyle/>
          <a:p>
            <a:r>
              <a:rPr lang="en-US" dirty="0" smtClean="0"/>
              <a:t>$ tree cookbooks/workstation</a:t>
            </a:r>
            <a:endParaRPr lang="en-US" dirty="0"/>
          </a:p>
        </p:txBody>
      </p:sp>
      <p:sp>
        <p:nvSpPr>
          <p:cNvPr id="7" name="Rectangle 6"/>
          <p:cNvSpPr/>
          <p:nvPr/>
        </p:nvSpPr>
        <p:spPr bwMode="auto">
          <a:xfrm>
            <a:off x="1117025" y="4294645"/>
            <a:ext cx="14417959" cy="98798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56761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a:t>
            </a:r>
            <a:r>
              <a:rPr lang="is-IS" dirty="0" smtClean="0"/>
              <a:t>2016</a:t>
            </a:r>
            <a:r>
              <a:rPr lang="en-US" dirty="0" smtClean="0"/>
              <a:t> </a:t>
            </a:r>
            <a:r>
              <a:rPr lang="en-US" dirty="0"/>
              <a:t>The Authors, All Rights Reserved.</a:t>
            </a:r>
          </a:p>
        </p:txBody>
      </p:sp>
      <p:sp>
        <p:nvSpPr>
          <p:cNvPr id="4" name="Text Placeholder 3"/>
          <p:cNvSpPr>
            <a:spLocks noGrp="1"/>
          </p:cNvSpPr>
          <p:nvPr>
            <p:ph type="body" sz="quarter" idx="11"/>
          </p:nvPr>
        </p:nvSpPr>
        <p:spPr/>
        <p:txBody>
          <a:bodyPr>
            <a:normAutofit/>
          </a:bodyPr>
          <a:lstStyle/>
          <a:p>
            <a:r>
              <a:rPr lang="en-US" dirty="0" smtClean="0"/>
              <a:t>$ cat cookbooks/workstation/recipes/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4072742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GL: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ü"/>
            </a:pPr>
            <a:r>
              <a:rPr lang="en-US" sz="2667" dirty="0" smtClean="0"/>
              <a:t>Use </a:t>
            </a:r>
            <a:r>
              <a:rPr lang="en-US" sz="2667" dirty="0">
                <a:latin typeface="+mj-lt"/>
                <a:cs typeface="Courier New" panose="02070309020205020404" pitchFamily="49" charset="0"/>
              </a:rPr>
              <a:t>chef</a:t>
            </a:r>
            <a:r>
              <a:rPr lang="en-US" sz="2667" dirty="0"/>
              <a:t> to generate a </a:t>
            </a:r>
            <a:r>
              <a:rPr lang="en-US" sz="2667" dirty="0" smtClean="0"/>
              <a:t>cookbook</a:t>
            </a:r>
          </a:p>
          <a:p>
            <a:pPr marL="457200" indent="-457200">
              <a:buFont typeface="Wingdings" charset="2"/>
              <a:buChar char="q"/>
            </a:pPr>
            <a:r>
              <a:rPr lang="en-US" sz="2667" dirty="0" smtClean="0"/>
              <a:t>Move the setup recipe into the new cookbook</a:t>
            </a:r>
            <a:endParaRPr lang="en-US" sz="2667" dirty="0"/>
          </a:p>
          <a:p>
            <a:pPr marL="457189" indent="-457189">
              <a:buFont typeface="Wingdings" charset="2"/>
              <a:buChar char="q"/>
            </a:pPr>
            <a:r>
              <a:rPr lang="en-US" sz="2667" dirty="0"/>
              <a:t>Add </a:t>
            </a:r>
            <a:r>
              <a:rPr lang="en-US" sz="2667" dirty="0" smtClean="0"/>
              <a:t>the new </a:t>
            </a:r>
            <a:r>
              <a:rPr lang="en-US" sz="2667" dirty="0"/>
              <a:t>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091111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sz="3600" dirty="0" smtClean="0"/>
              <a:t>$ mv </a:t>
            </a:r>
            <a:r>
              <a:rPr lang="en-US" sz="3600" dirty="0" err="1" smtClean="0"/>
              <a:t>setup.rb</a:t>
            </a:r>
            <a:r>
              <a:rPr lang="en-US" sz="3600" dirty="0" smtClean="0"/>
              <a:t> </a:t>
            </a:r>
            <a:r>
              <a:rPr lang="en-US" sz="3600" dirty="0" err="1" smtClean="0"/>
              <a:t>cookboks</a:t>
            </a:r>
            <a:r>
              <a:rPr lang="en-US" sz="3600" dirty="0" smtClean="0"/>
              <a:t>/workstation/recipes/</a:t>
            </a:r>
            <a:r>
              <a:rPr lang="en-US" sz="3600" dirty="0" err="1" smtClean="0"/>
              <a:t>setup.rb</a:t>
            </a:r>
            <a:endParaRPr lang="en-US" sz="3600" dirty="0"/>
          </a:p>
        </p:txBody>
      </p:sp>
      <p:sp>
        <p:nvSpPr>
          <p:cNvPr id="8" name="Footer Placeholder 7"/>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829802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de-DE" dirty="0" err="1"/>
              <a:t>cookbooks</a:t>
            </a:r>
            <a:r>
              <a:rPr lang="de-DE" dirty="0"/>
              <a:t>/</a:t>
            </a:r>
            <a:r>
              <a:rPr lang="de-DE" dirty="0" err="1"/>
              <a:t>workstation</a:t>
            </a:r>
            <a:endParaRPr lang="de-DE" dirty="0"/>
          </a:p>
          <a:p>
            <a:r>
              <a:rPr lang="de-DE" dirty="0"/>
              <a:t>├── </a:t>
            </a:r>
            <a:r>
              <a:rPr lang="de-DE" dirty="0" err="1"/>
              <a:t>Berksfile</a:t>
            </a:r>
            <a:endParaRPr lang="de-DE" dirty="0"/>
          </a:p>
          <a:p>
            <a:r>
              <a:rPr lang="de-DE" dirty="0"/>
              <a:t>├── </a:t>
            </a:r>
            <a:r>
              <a:rPr lang="de-DE" dirty="0" err="1"/>
              <a:t>chefignore</a:t>
            </a:r>
            <a:endParaRPr lang="de-DE" dirty="0"/>
          </a:p>
          <a:p>
            <a:r>
              <a:rPr lang="de-DE" dirty="0"/>
              <a:t>├── </a:t>
            </a:r>
            <a:r>
              <a:rPr lang="de-DE" dirty="0" err="1"/>
              <a:t>metadata.rb</a:t>
            </a:r>
            <a:endParaRPr lang="de-DE" dirty="0"/>
          </a:p>
          <a:p>
            <a:r>
              <a:rPr lang="de-DE" dirty="0"/>
              <a:t>├── </a:t>
            </a:r>
            <a:r>
              <a:rPr lang="de-DE" dirty="0" err="1"/>
              <a:t>README.md</a:t>
            </a:r>
            <a:endParaRPr lang="de-DE" dirty="0"/>
          </a:p>
          <a:p>
            <a:r>
              <a:rPr lang="de-DE" dirty="0"/>
              <a:t>├── </a:t>
            </a:r>
            <a:r>
              <a:rPr lang="de-DE" dirty="0" err="1"/>
              <a:t>recipes</a:t>
            </a:r>
            <a:endParaRPr lang="de-DE" dirty="0"/>
          </a:p>
          <a:p>
            <a:r>
              <a:rPr lang="de-DE" dirty="0"/>
              <a:t>│   ├── </a:t>
            </a:r>
            <a:r>
              <a:rPr lang="de-DE" dirty="0" err="1"/>
              <a:t>default.rb</a:t>
            </a:r>
            <a:endParaRPr lang="de-DE" dirty="0"/>
          </a:p>
          <a:p>
            <a:r>
              <a:rPr lang="de-DE" dirty="0"/>
              <a:t>│   └── </a:t>
            </a:r>
            <a:r>
              <a:rPr lang="de-DE" dirty="0" err="1"/>
              <a:t>setup.rb</a:t>
            </a:r>
            <a:endParaRPr lang="de-DE" dirty="0"/>
          </a:p>
          <a:p>
            <a:r>
              <a:rPr lang="de-DE" dirty="0"/>
              <a:t>├── </a:t>
            </a:r>
            <a:r>
              <a:rPr lang="de-DE" dirty="0" err="1"/>
              <a:t>spec</a:t>
            </a:r>
            <a:endParaRPr lang="de-DE" dirty="0"/>
          </a:p>
          <a:p>
            <a:r>
              <a:rPr lang="de-DE" dirty="0"/>
              <a:t>│   ├── </a:t>
            </a:r>
            <a:r>
              <a:rPr lang="de-DE" dirty="0" err="1"/>
              <a:t>spec_helper.rb</a:t>
            </a:r>
            <a:endParaRPr lang="de-DE" dirty="0"/>
          </a:p>
          <a:p>
            <a:r>
              <a:rPr lang="de-DE" dirty="0"/>
              <a:t>│   └── </a:t>
            </a:r>
            <a:r>
              <a:rPr lang="de-DE" dirty="0" err="1"/>
              <a:t>unit</a:t>
            </a:r>
            <a:endParaRPr lang="de-DE" dirty="0"/>
          </a:p>
          <a:p>
            <a:r>
              <a:rPr lang="de-DE" dirty="0"/>
              <a:t>│       └── </a:t>
            </a:r>
            <a:r>
              <a:rPr lang="de-DE" dirty="0" err="1"/>
              <a:t>recipes</a:t>
            </a:r>
            <a:endParaRPr lang="de-DE" dirty="0"/>
          </a:p>
          <a:p>
            <a:r>
              <a:rPr lang="de-DE" dirty="0"/>
              <a:t>│           └── </a:t>
            </a:r>
            <a:r>
              <a:rPr lang="de-DE" dirty="0" err="1" smtClean="0"/>
              <a:t>default_spec.rb</a:t>
            </a:r>
            <a:endParaRPr lang="de-DE" dirty="0"/>
          </a:p>
        </p:txBody>
      </p:sp>
      <p:sp>
        <p:nvSpPr>
          <p:cNvPr id="3" name="Title 2"/>
          <p:cNvSpPr>
            <a:spLocks noGrp="1"/>
          </p:cNvSpPr>
          <p:nvPr>
            <p:ph type="title"/>
          </p:nvPr>
        </p:nvSpPr>
        <p:spPr/>
        <p:txBody>
          <a:bodyPr/>
          <a:lstStyle/>
          <a:p>
            <a:r>
              <a:rPr lang="en-US" dirty="0" smtClean="0"/>
              <a:t>GL: Verify the Cookbook has the Recipe</a:t>
            </a:r>
            <a:endParaRPr lang="en-US" dirty="0"/>
          </a:p>
        </p:txBody>
      </p:sp>
      <p:sp>
        <p:nvSpPr>
          <p:cNvPr id="4" name="Text Placeholder 3"/>
          <p:cNvSpPr>
            <a:spLocks noGrp="1"/>
          </p:cNvSpPr>
          <p:nvPr>
            <p:ph type="body" sz="quarter" idx="11"/>
          </p:nvPr>
        </p:nvSpPr>
        <p:spPr/>
        <p:txBody>
          <a:bodyPr/>
          <a:lstStyle/>
          <a:p>
            <a:r>
              <a:rPr lang="en-US" dirty="0" smtClean="0"/>
              <a:t>$ tree cookbooks/workstation</a:t>
            </a:r>
            <a:endParaRPr lang="en-US" dirty="0"/>
          </a:p>
        </p:txBody>
      </p:sp>
      <p:sp>
        <p:nvSpPr>
          <p:cNvPr id="5" name="Rectangle 4"/>
          <p:cNvSpPr/>
          <p:nvPr/>
        </p:nvSpPr>
        <p:spPr bwMode="auto">
          <a:xfrm>
            <a:off x="1117025" y="5655190"/>
            <a:ext cx="14417959" cy="42191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33625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ü"/>
            </a:pPr>
            <a:r>
              <a:rPr lang="en-US" sz="2667" dirty="0"/>
              <a:t>Use </a:t>
            </a:r>
            <a:r>
              <a:rPr lang="en-US" sz="2667" dirty="0">
                <a:cs typeface="Courier New" panose="02070309020205020404" pitchFamily="49" charset="0"/>
              </a:rPr>
              <a:t>chef</a:t>
            </a:r>
            <a:r>
              <a:rPr lang="en-US" sz="2667" dirty="0"/>
              <a:t> to generate a cookbook</a:t>
            </a:r>
          </a:p>
          <a:p>
            <a:pPr marL="457200" indent="-457200">
              <a:buFont typeface="Wingdings" charset="2"/>
              <a:buChar char="ü"/>
            </a:pPr>
            <a:r>
              <a:rPr lang="en-US" sz="2667" dirty="0" smtClean="0"/>
              <a:t>Move the </a:t>
            </a:r>
            <a:r>
              <a:rPr lang="en-US" sz="2667" dirty="0"/>
              <a:t>setup recipe into the new cookbook</a:t>
            </a:r>
          </a:p>
          <a:p>
            <a:pPr marL="457189" indent="-457189">
              <a:buFont typeface="Wingdings" charset="2"/>
              <a:buChar char="q"/>
            </a:pPr>
            <a:r>
              <a:rPr lang="en-US" sz="2667" dirty="0"/>
              <a:t>Add the new cookbook to version control</a:t>
            </a:r>
          </a:p>
        </p:txBody>
      </p:sp>
      <p:sp>
        <p:nvSpPr>
          <p:cNvPr id="3" name="Footer Placeholder 2"/>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863788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GL: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cookbooks/workstation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4141375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something like that for a web 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Courier New" panose="02070309020205020404" pitchFamily="49" charset="0"/>
                <a:cs typeface="Courier New" panose="02070309020205020404" pitchFamily="49" charset="0"/>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1953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GL: Initialize the Directory as a git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sz="2000" dirty="0"/>
              <a:t>Reinitialized existing Git repository in /home/chef</a:t>
            </a:r>
            <a:r>
              <a:rPr lang="en-US" sz="2000" dirty="0" smtClean="0"/>
              <a:t>/cookbooks/workstation</a:t>
            </a:r>
            <a:r>
              <a:rPr lang="en-US" sz="2000" dirty="0"/>
              <a:t>/.git/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929773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GL: Use '</a:t>
            </a:r>
            <a:r>
              <a:rPr lang="en-US" dirty="0" smtClean="0">
                <a:latin typeface="+mn-lt"/>
                <a:cs typeface="Courier New" panose="02070309020205020404" pitchFamily="49" charset="0"/>
              </a:rPr>
              <a:t>git add'</a:t>
            </a:r>
            <a:r>
              <a:rPr lang="en-US" dirty="0" smtClean="0">
                <a:latin typeface="+mn-lt"/>
              </a:rPr>
              <a:t> </a:t>
            </a:r>
            <a:r>
              <a:rPr lang="en-US" dirty="0"/>
              <a:t>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579722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hlinkClick r:id="rId3"/>
              </a:rPr>
              <a:t>http://git-scm.com/book/en/v2/Getting-Started-Git-Basics</a:t>
            </a:r>
            <a:endParaRPr lang="en-US" dirty="0" smtClean="0"/>
          </a:p>
          <a:p>
            <a:endParaRPr lang="en-US" dirty="0"/>
          </a:p>
        </p:txBody>
      </p:sp>
      <p:sp>
        <p:nvSpPr>
          <p:cNvPr id="8" name="Footer Placeholder 7"/>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763413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GL: Use '</a:t>
            </a:r>
            <a:r>
              <a:rPr lang="en-US" dirty="0" smtClean="0">
                <a:latin typeface="+mn-lt"/>
                <a:cs typeface="Courier New" panose="02070309020205020404" pitchFamily="49" charset="0"/>
              </a:rPr>
              <a:t>git status'</a:t>
            </a:r>
            <a:r>
              <a:rPr lang="en-US" dirty="0" smtClean="0">
                <a:latin typeface="Courier New" panose="02070309020205020404" pitchFamily="49" charset="0"/>
                <a:cs typeface="Courier New" panose="02070309020205020404" pitchFamily="49" charset="0"/>
              </a:rPr>
              <a:t>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sz="2300" dirty="0"/>
              <a:t>On branch master</a:t>
            </a:r>
          </a:p>
          <a:p>
            <a:endParaRPr lang="en-US" sz="2300" dirty="0"/>
          </a:p>
          <a:p>
            <a:r>
              <a:rPr lang="en-US" sz="2300" dirty="0"/>
              <a:t>Initial commit</a:t>
            </a:r>
          </a:p>
          <a:p>
            <a:endParaRPr lang="en-US" sz="2300" dirty="0"/>
          </a:p>
          <a:p>
            <a:r>
              <a:rPr lang="en-US" sz="2300" dirty="0"/>
              <a:t>Changes to be committed:</a:t>
            </a:r>
          </a:p>
          <a:p>
            <a:r>
              <a:rPr lang="en-US" sz="2300" dirty="0"/>
              <a:t>  (use "</a:t>
            </a:r>
            <a:r>
              <a:rPr lang="en-US" sz="2300" dirty="0" err="1"/>
              <a:t>git</a:t>
            </a:r>
            <a:r>
              <a:rPr lang="en-US" sz="2300" dirty="0"/>
              <a:t> </a:t>
            </a:r>
            <a:r>
              <a:rPr lang="en-US" sz="2300" dirty="0" err="1"/>
              <a:t>rm</a:t>
            </a:r>
            <a:r>
              <a:rPr lang="en-US" sz="2300" dirty="0"/>
              <a:t> --cached &lt;file&gt;..." to </a:t>
            </a:r>
            <a:r>
              <a:rPr lang="en-US" sz="2300" dirty="0" err="1"/>
              <a:t>unstage</a:t>
            </a:r>
            <a:r>
              <a:rPr lang="en-US" sz="2300" dirty="0"/>
              <a:t>)</a:t>
            </a:r>
          </a:p>
          <a:p>
            <a:endParaRPr lang="en-US" sz="2300" dirty="0"/>
          </a:p>
          <a:p>
            <a:r>
              <a:rPr lang="en-US" sz="2300" dirty="0"/>
              <a:t>	new file:   .</a:t>
            </a:r>
            <a:r>
              <a:rPr lang="en-US" sz="2300" dirty="0" err="1"/>
              <a:t>gitignore</a:t>
            </a:r>
            <a:endParaRPr lang="en-US" sz="2300" dirty="0"/>
          </a:p>
          <a:p>
            <a:r>
              <a:rPr lang="en-US" sz="2300" dirty="0"/>
              <a:t>	new file:   .</a:t>
            </a:r>
            <a:r>
              <a:rPr lang="en-US" sz="2300" dirty="0" err="1"/>
              <a:t>kitchen.yml</a:t>
            </a:r>
            <a:endParaRPr lang="en-US" sz="2300" dirty="0"/>
          </a:p>
          <a:p>
            <a:r>
              <a:rPr lang="en-US" sz="2300" dirty="0"/>
              <a:t>	new file:   </a:t>
            </a:r>
            <a:r>
              <a:rPr lang="en-US" sz="2300" dirty="0" err="1"/>
              <a:t>Berksfile</a:t>
            </a:r>
            <a:endParaRPr lang="en-US" sz="2300" dirty="0"/>
          </a:p>
          <a:p>
            <a:r>
              <a:rPr lang="en-US" sz="2300" dirty="0"/>
              <a:t>	new file:   </a:t>
            </a:r>
            <a:r>
              <a:rPr lang="en-US" sz="2300" dirty="0" err="1"/>
              <a:t>README.md</a:t>
            </a:r>
            <a:endParaRPr lang="en-US" sz="2300" dirty="0"/>
          </a:p>
          <a:p>
            <a:r>
              <a:rPr lang="en-US" sz="2300" dirty="0"/>
              <a:t>	new file:   </a:t>
            </a:r>
            <a:r>
              <a:rPr lang="en-US" sz="2300" dirty="0" err="1"/>
              <a:t>chefignore</a:t>
            </a:r>
            <a:endParaRPr lang="en-US" sz="2300" dirty="0"/>
          </a:p>
          <a:p>
            <a:r>
              <a:rPr lang="en-US" sz="2300" dirty="0"/>
              <a:t>	new file:   </a:t>
            </a:r>
            <a:r>
              <a:rPr lang="en-US" sz="2300" dirty="0" err="1" smtClean="0"/>
              <a:t>metadata.rb</a:t>
            </a:r>
            <a:endParaRPr lang="en-US" sz="2300"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80227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 y="168442"/>
            <a:ext cx="16550639" cy="963935"/>
          </a:xfrm>
        </p:spPr>
        <p:txBody>
          <a:bodyPr>
            <a:normAutofit fontScale="90000"/>
          </a:bodyPr>
          <a:lstStyle/>
          <a:p>
            <a:pPr marL="457189" indent="-457189"/>
            <a:r>
              <a:rPr lang="en-US" dirty="0" smtClean="0"/>
              <a:t>GL: Use '</a:t>
            </a:r>
            <a:r>
              <a:rPr lang="en-US" dirty="0" smtClean="0">
                <a:latin typeface="+mn-lt"/>
                <a:cs typeface="Courier New" panose="02070309020205020404" pitchFamily="49" charset="0"/>
              </a:rPr>
              <a:t>git commit'</a:t>
            </a:r>
            <a:r>
              <a:rPr lang="en-US" dirty="0" smtClean="0">
                <a:latin typeface="+mn-lt"/>
              </a:rPr>
              <a:t> </a:t>
            </a:r>
            <a:r>
              <a:rPr lang="en-US" dirty="0"/>
              <a:t>to </a:t>
            </a:r>
            <a:r>
              <a:rPr lang="en-US" dirty="0" smtClean="0"/>
              <a:t>Save </a:t>
            </a:r>
            <a:r>
              <a:rPr lang="en-US" dirty="0"/>
              <a:t>the </a:t>
            </a:r>
            <a:r>
              <a:rPr lang="en-US" dirty="0" smtClean="0"/>
              <a:t>Staged </a:t>
            </a:r>
            <a:r>
              <a:rPr lang="en-US" dirty="0"/>
              <a:t>C</a:t>
            </a:r>
            <a:r>
              <a:rPr lang="en-US" dirty="0" smtClean="0"/>
              <a:t>hanges</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68804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35</a:t>
            </a:fld>
            <a:endParaRPr lang="en-US" dirty="0"/>
          </a:p>
        </p:txBody>
      </p:sp>
      <p:sp>
        <p:nvSpPr>
          <p:cNvPr id="17" name="Text Placeholder 4"/>
          <p:cNvSpPr>
            <a:spLocks noGrp="1"/>
          </p:cNvSpPr>
          <p:nvPr>
            <p:ph type="body" sz="quarter" idx="12"/>
          </p:nvPr>
        </p:nvSpPr>
        <p:spPr>
          <a:xfrm>
            <a:off x="677333" y="1396503"/>
            <a:ext cx="14898624" cy="24325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git versioning you should ultimately push the local git repository to a shared remote git repository.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3377740" y="3307246"/>
            <a:ext cx="9500521" cy="4687639"/>
          </a:xfrm>
          <a:prstGeom prst="rect">
            <a:avLst/>
          </a:prstGeom>
          <a:ln>
            <a:solidFill>
              <a:schemeClr val="accent1"/>
            </a:solidFill>
          </a:ln>
        </p:spPr>
      </p:pic>
    </p:spTree>
    <p:extLst>
      <p:ext uri="{BB962C8B-B14F-4D97-AF65-F5344CB8AC3E}">
        <p14:creationId xmlns:p14="http://schemas.microsoft.com/office/powerpoint/2010/main" val="151123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457189" indent="-457189"/>
            <a:r>
              <a:rPr lang="en-US" dirty="0" smtClean="0"/>
              <a:t>GL: Return to the Home Directory</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420377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Courier New" panose="02070309020205020404" pitchFamily="49" charset="0"/>
                <a:cs typeface="Courier New" panose="02070309020205020404" pitchFamily="49" charset="0"/>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Courier New" panose="02070309020205020404" pitchFamily="49" charset="0"/>
                <a:cs typeface="Courier New" panose="02070309020205020404" pitchFamily="49" charset="0"/>
              </a:rPr>
              <a:t>"</a:t>
            </a:r>
            <a:r>
              <a:rPr lang="en-US" sz="3200" b="1" dirty="0" err="1">
                <a:latin typeface="Courier New" panose="02070309020205020404" pitchFamily="49" charset="0"/>
                <a:cs typeface="Courier New" panose="02070309020205020404" pitchFamily="49" charset="0"/>
              </a:rPr>
              <a:t>server.rb</a:t>
            </a:r>
            <a:r>
              <a:rPr lang="en-US" sz="3200" dirty="0">
                <a:latin typeface="Courier New" panose="02070309020205020404" pitchFamily="49" charset="0"/>
                <a:cs typeface="Courier New" panose="02070309020205020404" pitchFamily="49" charset="0"/>
              </a:rPr>
              <a:t>"</a:t>
            </a:r>
            <a:r>
              <a:rPr lang="en-US" sz="3200" dirty="0"/>
              <a:t> with the policy:</a:t>
            </a:r>
          </a:p>
          <a:p>
            <a:pPr lvl="1" algn="l">
              <a:lnSpc>
                <a:spcPct val="120000"/>
              </a:lnSpc>
            </a:pPr>
            <a:r>
              <a:rPr lang="en-US" sz="2667" dirty="0">
                <a:solidFill>
                  <a:schemeClr val="tx1">
                    <a:lumMod val="75000"/>
                  </a:schemeClr>
                </a:solidFill>
                <a:latin typeface="+mj-lt"/>
                <a:cs typeface="Courier New" panose="02070309020205020404" pitchFamily="49" charset="0"/>
              </a:rPr>
              <a:t>The package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installed.</a:t>
            </a:r>
          </a:p>
          <a:p>
            <a:pPr lvl="1" algn="l">
              <a:lnSpc>
                <a:spcPct val="120000"/>
              </a:lnSpc>
            </a:pPr>
            <a:r>
              <a:rPr lang="en-US" sz="2667" dirty="0">
                <a:solidFill>
                  <a:schemeClr val="tx1">
                    <a:lumMod val="75000"/>
                  </a:schemeClr>
                </a:solidFill>
                <a:latin typeface="+mj-lt"/>
                <a:cs typeface="Courier New" panose="02070309020205020404" pitchFamily="49" charset="0"/>
              </a:rPr>
              <a:t>The file named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a:t>
            </a:r>
            <a:r>
              <a:rPr lang="en-US" sz="2667" dirty="0" err="1">
                <a:solidFill>
                  <a:schemeClr val="tx1">
                    <a:lumMod val="75000"/>
                  </a:schemeClr>
                </a:solidFill>
                <a:latin typeface="+mj-lt"/>
                <a:cs typeface="Courier New" panose="02070309020205020404" pitchFamily="49" charset="0"/>
              </a:rPr>
              <a:t>var</a:t>
            </a:r>
            <a:r>
              <a:rPr lang="en-US" sz="2667" dirty="0">
                <a:solidFill>
                  <a:schemeClr val="tx1">
                    <a:lumMod val="75000"/>
                  </a:schemeClr>
                </a:solidFill>
                <a:latin typeface="+mj-lt"/>
                <a:cs typeface="Courier New" panose="02070309020205020404" pitchFamily="49" charset="0"/>
              </a:rPr>
              <a:t>/www/html/</a:t>
            </a:r>
            <a:r>
              <a:rPr lang="en-US" sz="2667" dirty="0" err="1" smtClean="0">
                <a:solidFill>
                  <a:schemeClr val="tx1">
                    <a:lumMod val="75000"/>
                  </a:schemeClr>
                </a:solidFill>
                <a:latin typeface="+mj-lt"/>
                <a:cs typeface="Courier New" panose="02070309020205020404" pitchFamily="49" charset="0"/>
              </a:rPr>
              <a:t>index.html</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created with the content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&lt;</a:t>
            </a:r>
            <a:r>
              <a:rPr lang="en-US" sz="2667" dirty="0">
                <a:solidFill>
                  <a:schemeClr val="tx1">
                    <a:lumMod val="75000"/>
                  </a:schemeClr>
                </a:solidFill>
                <a:latin typeface="+mj-lt"/>
                <a:cs typeface="Courier New" panose="02070309020205020404" pitchFamily="49" charset="0"/>
              </a:rPr>
              <a:t>h1&gt;Hello, world!&lt;/h1</a:t>
            </a:r>
            <a:r>
              <a:rPr lang="en-US" sz="2667" dirty="0" smtClean="0">
                <a:solidFill>
                  <a:schemeClr val="tx1">
                    <a:lumMod val="75000"/>
                  </a:schemeClr>
                </a:solidFill>
                <a:latin typeface="+mj-lt"/>
                <a:cs typeface="Courier New" panose="02070309020205020404" pitchFamily="49" charset="0"/>
              </a:rPr>
              <a:t>&gt;</a:t>
            </a:r>
            <a:r>
              <a:rPr lang="uk-UA" sz="2667" dirty="0" smtClean="0">
                <a:solidFill>
                  <a:schemeClr val="tx1">
                    <a:lumMod val="75000"/>
                  </a:schemeClr>
                </a:solidFill>
                <a:latin typeface="+mj-lt"/>
                <a:cs typeface="Courier New" panose="02070309020205020404" pitchFamily="49" charset="0"/>
              </a:rPr>
              <a:t>'</a:t>
            </a:r>
            <a:endParaRPr lang="en-US" sz="2667" dirty="0">
              <a:solidFill>
                <a:schemeClr val="tx1">
                  <a:lumMod val="75000"/>
                </a:schemeClr>
              </a:solidFill>
              <a:latin typeface="+mj-lt"/>
              <a:cs typeface="Courier New" panose="02070309020205020404" pitchFamily="49" charset="0"/>
            </a:endParaRPr>
          </a:p>
          <a:p>
            <a:pPr lvl="1" algn="l">
              <a:lnSpc>
                <a:spcPct val="120000"/>
              </a:lnSpc>
            </a:pPr>
            <a:r>
              <a:rPr lang="en-US" sz="2667" dirty="0">
                <a:solidFill>
                  <a:schemeClr val="tx1">
                    <a:lumMod val="75000"/>
                  </a:schemeClr>
                </a:solidFill>
                <a:latin typeface="+mj-lt"/>
                <a:cs typeface="Courier New" panose="02070309020205020404" pitchFamily="49" charset="0"/>
              </a:rPr>
              <a:t>The service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a:t>
            </a:r>
            <a:r>
              <a:rPr lang="en-US" sz="2667" dirty="0" smtClean="0">
                <a:solidFill>
                  <a:schemeClr val="tx1">
                    <a:lumMod val="75000"/>
                  </a:schemeClr>
                </a:solidFill>
                <a:latin typeface="+mj-lt"/>
                <a:cs typeface="Courier New" panose="02070309020205020404" pitchFamily="49" charset="0"/>
              </a:rPr>
              <a:t>started and enabled.</a:t>
            </a:r>
            <a:endParaRPr lang="en-US" sz="2667" dirty="0">
              <a:solidFill>
                <a:schemeClr val="tx1">
                  <a:lumMod val="75000"/>
                </a:schemeClr>
              </a:solidFill>
              <a:latin typeface="+mj-lt"/>
              <a:cs typeface="Courier New" panose="02070309020205020404" pitchFamily="49" charset="0"/>
            </a:endParaRPr>
          </a:p>
          <a:p>
            <a:pPr marL="457189" indent="-457189">
              <a:lnSpc>
                <a:spcPct val="120000"/>
              </a:lnSpc>
              <a:buFont typeface="Wingdings" charset="2"/>
              <a:buChar char="q"/>
            </a:pPr>
            <a:r>
              <a:rPr lang="en-US" sz="3200" dirty="0" smtClean="0"/>
              <a:t>Apply the recipe with </a:t>
            </a:r>
            <a:r>
              <a:rPr lang="en-US" sz="3200" dirty="0" smtClean="0">
                <a:latin typeface="+mj-lt"/>
                <a:cs typeface="Courier New" panose="02070309020205020404" pitchFamily="49" charset="0"/>
              </a:rPr>
              <a:t>chef-client</a:t>
            </a:r>
          </a:p>
          <a:p>
            <a:pPr marL="457189" indent="-457189">
              <a:lnSpc>
                <a:spcPct val="120000"/>
              </a:lnSpc>
              <a:buFont typeface="Wingdings" charset="2"/>
              <a:buChar char="q"/>
            </a:pPr>
            <a:r>
              <a:rPr lang="en-US" sz="3200" dirty="0" smtClean="0"/>
              <a:t>Verify the site is available by running </a:t>
            </a:r>
            <a:r>
              <a:rPr lang="en-US" sz="3200" b="1" dirty="0" smtClean="0">
                <a:latin typeface="Courier New" panose="02070309020205020404" pitchFamily="49" charset="0"/>
                <a:cs typeface="Courier New" panose="02070309020205020404" pitchFamily="49" charset="0"/>
              </a:rPr>
              <a:t>curl </a:t>
            </a:r>
            <a:r>
              <a:rPr lang="en-US" sz="3200" b="1" dirty="0" err="1" smtClean="0">
                <a:latin typeface="Courier New" panose="02070309020205020404" pitchFamily="49" charset="0"/>
                <a:cs typeface="Courier New" panose="02070309020205020404" pitchFamily="49" charset="0"/>
              </a:rPr>
              <a:t>localhost</a:t>
            </a:r>
            <a:endParaRPr lang="en-US" sz="2667" b="1"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489562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a:t>Compiling Cookbooks...</a:t>
            </a:r>
          </a:p>
          <a:p>
            <a:r>
              <a:rPr lang="en-US" sz="2300" dirty="0"/>
              <a:t>Recipe: </a:t>
            </a:r>
            <a:r>
              <a:rPr lang="en-US" sz="2300" dirty="0" err="1"/>
              <a:t>code_generator</a:t>
            </a:r>
            <a:r>
              <a:rPr lang="en-US" sz="2300" dirty="0"/>
              <a:t>::cookbook</a:t>
            </a:r>
          </a:p>
          <a:p>
            <a:r>
              <a:rPr lang="en-US" sz="2300" dirty="0"/>
              <a:t>  * directory[/home/chef/cookbooks/apache] action create</a:t>
            </a:r>
          </a:p>
          <a:p>
            <a:r>
              <a:rPr lang="en-US" sz="2300" dirty="0"/>
              <a:t>    - create new directory /home/chef/cookbooks/apache</a:t>
            </a:r>
          </a:p>
          <a:p>
            <a:r>
              <a:rPr lang="en-US" sz="2300" dirty="0"/>
              <a:t>  * template[/home/chef/cookbooks/apache/</a:t>
            </a:r>
            <a:r>
              <a:rPr lang="en-US" sz="2300" dirty="0" err="1"/>
              <a:t>metadata.rb</a:t>
            </a:r>
            <a:r>
              <a:rPr lang="en-US" sz="2300" dirty="0"/>
              <a:t>] action </a:t>
            </a:r>
            <a:r>
              <a:rPr lang="en-US" sz="2300" dirty="0" err="1"/>
              <a:t>create_if_missing</a:t>
            </a:r>
            <a:endParaRPr lang="en-US" sz="2300" dirty="0"/>
          </a:p>
          <a:p>
            <a:r>
              <a:rPr lang="en-US" sz="2300" dirty="0"/>
              <a:t>    - create new file /home/chef/cookbooks/apache/</a:t>
            </a:r>
            <a:r>
              <a:rPr lang="en-US" sz="2300" dirty="0" err="1"/>
              <a:t>metadata.rb</a:t>
            </a:r>
            <a:endParaRPr lang="en-US" sz="2300" dirty="0"/>
          </a:p>
          <a:p>
            <a:r>
              <a:rPr lang="en-US" sz="2300" dirty="0"/>
              <a:t>    - update content in file /home/chef/cookbooks/apache/</a:t>
            </a:r>
            <a:r>
              <a:rPr lang="en-US" sz="2300" dirty="0" err="1"/>
              <a:t>metadata.rb</a:t>
            </a:r>
            <a:r>
              <a:rPr lang="en-US" sz="2300" dirty="0"/>
              <a:t> from none to 37ed5f</a:t>
            </a:r>
          </a:p>
          <a:p>
            <a:r>
              <a:rPr lang="en-US" sz="2300" dirty="0"/>
              <a:t>    (diff output suppressed by </a:t>
            </a:r>
            <a:r>
              <a:rPr lang="en-US" sz="2300" dirty="0" err="1"/>
              <a:t>config</a:t>
            </a:r>
            <a:r>
              <a:rPr lang="en-US" sz="2300" dirty="0"/>
              <a:t>)</a:t>
            </a:r>
          </a:p>
          <a:p>
            <a:r>
              <a:rPr lang="en-US" sz="2300" dirty="0"/>
              <a:t>  * template[/home/chef/cookbooks/apache/</a:t>
            </a:r>
            <a:r>
              <a:rPr lang="en-US" sz="2300" dirty="0" err="1"/>
              <a:t>README.md</a:t>
            </a:r>
            <a:r>
              <a:rPr lang="en-US" sz="2300" dirty="0"/>
              <a:t>] action </a:t>
            </a:r>
            <a:r>
              <a:rPr lang="en-US" sz="2300" dirty="0" err="1"/>
              <a:t>create_if_missing</a:t>
            </a:r>
            <a:endParaRPr lang="en-US" sz="2300" dirty="0"/>
          </a:p>
          <a:p>
            <a:r>
              <a:rPr lang="en-US" sz="2300" dirty="0"/>
              <a:t>    - create new file /home/chef/cookbooks/apache/</a:t>
            </a:r>
            <a:r>
              <a:rPr lang="en-US" sz="2300" dirty="0" err="1"/>
              <a:t>README.md</a:t>
            </a:r>
            <a:endParaRPr lang="en-US" sz="2300" dirty="0"/>
          </a:p>
          <a:p>
            <a:r>
              <a:rPr lang="en-US" sz="2300" dirty="0"/>
              <a:t>    - update content in file /home/chef/cookbooks/apache/</a:t>
            </a:r>
            <a:r>
              <a:rPr lang="en-US" sz="2300" dirty="0" err="1"/>
              <a:t>README.md</a:t>
            </a:r>
            <a:r>
              <a:rPr lang="en-US" sz="2300" dirty="0"/>
              <a:t> from none to 5c3d3a</a:t>
            </a:r>
          </a:p>
          <a:p>
            <a:r>
              <a:rPr lang="en-US" sz="2300" dirty="0"/>
              <a:t>    (diff output suppressed by </a:t>
            </a:r>
            <a:r>
              <a:rPr lang="en-US" sz="2300" dirty="0" err="1"/>
              <a:t>config</a:t>
            </a:r>
            <a:r>
              <a:rPr lang="en-US" sz="2300" dirty="0" smtClean="0"/>
              <a:t>)</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cookbook cookbooks/apache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816554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smtClean="0"/>
              <a:t>Compiling Cookbooks...</a:t>
            </a:r>
          </a:p>
          <a:p>
            <a:r>
              <a:rPr lang="en-US" sz="2300" dirty="0" smtClean="0"/>
              <a:t>Recipe: </a:t>
            </a:r>
            <a:r>
              <a:rPr lang="en-US" sz="2300" dirty="0" err="1" smtClean="0"/>
              <a:t>code_generator</a:t>
            </a:r>
            <a:r>
              <a:rPr lang="en-US" sz="2300" dirty="0" smtClean="0"/>
              <a:t>::recipe</a:t>
            </a:r>
          </a:p>
          <a:p>
            <a:r>
              <a:rPr lang="en-US" sz="2300" dirty="0" smtClean="0"/>
              <a:t>  * directory[cookbooks/apache/spec/unit/recipes] action create (up to date)</a:t>
            </a:r>
          </a:p>
          <a:p>
            <a:r>
              <a:rPr lang="en-US" sz="2300" dirty="0" smtClean="0"/>
              <a:t>  * </a:t>
            </a:r>
            <a:r>
              <a:rPr lang="en-US" sz="2300" dirty="0" err="1" smtClean="0"/>
              <a:t>cookbook_file</a:t>
            </a:r>
            <a:r>
              <a:rPr lang="en-US" sz="2300" dirty="0" smtClean="0"/>
              <a:t>[cookbooks/apache/spec/</a:t>
            </a:r>
            <a:r>
              <a:rPr lang="en-US" sz="2300" dirty="0" err="1" smtClean="0"/>
              <a:t>spec_helper.rb</a:t>
            </a:r>
            <a:r>
              <a:rPr lang="en-US" sz="2300" dirty="0" smtClean="0"/>
              <a:t>] action </a:t>
            </a:r>
            <a:r>
              <a:rPr lang="en-US" sz="2300" dirty="0" err="1" smtClean="0"/>
              <a:t>create_if_missing</a:t>
            </a:r>
            <a:r>
              <a:rPr lang="en-US" sz="2300" dirty="0" smtClean="0"/>
              <a:t> (up to date)</a:t>
            </a:r>
          </a:p>
          <a:p>
            <a:r>
              <a:rPr lang="en-US" sz="2300" dirty="0" smtClean="0"/>
              <a:t>  * template[cookbooks/apache/spec/unit/recipes/</a:t>
            </a:r>
            <a:r>
              <a:rPr lang="en-US" sz="2300" dirty="0" err="1" smtClean="0"/>
              <a:t>server_spec.rb</a:t>
            </a:r>
            <a:r>
              <a:rPr lang="en-US" sz="2300" dirty="0" smtClean="0"/>
              <a:t>] action </a:t>
            </a:r>
            <a:r>
              <a:rPr lang="en-US" sz="2300" dirty="0" err="1" smtClean="0"/>
              <a:t>create_if_missing</a:t>
            </a:r>
            <a:endParaRPr lang="en-US" sz="2300" dirty="0" smtClean="0"/>
          </a:p>
          <a:p>
            <a:r>
              <a:rPr lang="en-US" sz="2300" dirty="0" smtClean="0"/>
              <a:t>    - create new file cookbooks/apache/spec/unit/recipes/</a:t>
            </a:r>
            <a:r>
              <a:rPr lang="en-US" sz="2300" dirty="0" err="1" smtClean="0"/>
              <a:t>server_spec.rb</a:t>
            </a:r>
            <a:endParaRPr lang="en-US" sz="2300" dirty="0" smtClean="0"/>
          </a:p>
          <a:p>
            <a:r>
              <a:rPr lang="en-US" sz="2300" dirty="0" smtClean="0"/>
              <a:t>    - update content in file cookbooks/apache/spec/unit/recipes/</a:t>
            </a:r>
            <a:r>
              <a:rPr lang="en-US" sz="2300" dirty="0" err="1" smtClean="0"/>
              <a:t>server_spec.rb</a:t>
            </a:r>
            <a:r>
              <a:rPr lang="en-US" sz="2300" dirty="0" smtClean="0"/>
              <a:t> from none to a43970</a:t>
            </a:r>
          </a:p>
          <a:p>
            <a:r>
              <a:rPr lang="en-US" sz="2300" dirty="0" smtClean="0"/>
              <a:t>    (diff output suppressed by </a:t>
            </a:r>
            <a:r>
              <a:rPr lang="en-US" sz="2300" dirty="0" err="1" smtClean="0"/>
              <a:t>config</a:t>
            </a:r>
            <a:r>
              <a:rPr lang="en-US" sz="2300" dirty="0" smtClean="0"/>
              <a:t>)</a:t>
            </a:r>
          </a:p>
          <a:p>
            <a:r>
              <a:rPr lang="en-US" sz="2300" dirty="0" smtClean="0"/>
              <a:t>  * template[cookbooks/apache/recipes/</a:t>
            </a:r>
            <a:r>
              <a:rPr lang="en-US" sz="2300" dirty="0" err="1" smtClean="0"/>
              <a:t>server.rb</a:t>
            </a:r>
            <a:r>
              <a:rPr lang="en-US" sz="2300" dirty="0" smtClean="0"/>
              <a:t>] action create</a:t>
            </a:r>
          </a:p>
          <a:p>
            <a:r>
              <a:rPr lang="en-US" sz="2300" dirty="0" smtClean="0"/>
              <a:t>    - create new file cookbooks/apache/recipes/</a:t>
            </a:r>
            <a:r>
              <a:rPr lang="en-US" sz="2300" dirty="0" err="1" smtClean="0"/>
              <a:t>server.rb</a:t>
            </a:r>
            <a:endParaRPr lang="en-US" sz="2300" dirty="0" smtClean="0"/>
          </a:p>
          <a:p>
            <a:r>
              <a:rPr lang="en-US" sz="2300" dirty="0" smtClean="0"/>
              <a:t>    - update content in file cookbooks/apache/recipes/</a:t>
            </a:r>
            <a:r>
              <a:rPr lang="en-US" sz="2300" dirty="0" err="1" smtClean="0"/>
              <a:t>server.rb</a:t>
            </a:r>
            <a:r>
              <a:rPr lang="en-US" sz="2300" dirty="0" smtClean="0"/>
              <a:t> from none to 3d6b92</a:t>
            </a:r>
          </a:p>
          <a:p>
            <a:r>
              <a:rPr lang="en-US" sz="2300" dirty="0" smtClean="0"/>
              <a:t>    (diff output suppressed by </a:t>
            </a:r>
            <a:r>
              <a:rPr lang="en-US" sz="2300" dirty="0" err="1" smtClean="0"/>
              <a:t>config</a:t>
            </a:r>
            <a:r>
              <a:rPr lang="en-US" sz="2300" dirty="0" smtClean="0"/>
              <a:t>)</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recipe cookbooks/apache server</a:t>
            </a:r>
            <a:endParaRPr lang="en-US" dirty="0"/>
          </a:p>
        </p:txBody>
      </p:sp>
      <p:sp>
        <p:nvSpPr>
          <p:cNvPr id="5" name="Rectangle 4"/>
          <p:cNvSpPr/>
          <p:nvPr/>
        </p:nvSpPr>
        <p:spPr bwMode="auto">
          <a:xfrm>
            <a:off x="1125673" y="677265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672915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2147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the Server Recipe</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uk-UA" dirty="0" smtClean="0"/>
              <a:t>'</a:t>
            </a:r>
            <a:r>
              <a:rPr lang="en-US" dirty="0" err="1" smtClean="0">
                <a:solidFill>
                  <a:schemeClr val="tx1">
                    <a:lumMod val="75000"/>
                  </a:schemeClr>
                </a:solidFill>
              </a:rPr>
              <a:t>httpd</a:t>
            </a:r>
            <a:r>
              <a:rPr lang="en-US" dirty="0" smtClean="0">
                <a:solidFill>
                  <a:schemeClr val="tx1">
                    <a:lumMod val="75000"/>
                  </a:schemeClr>
                </a:solidFill>
              </a:rPr>
              <a:t>'</a:t>
            </a:r>
            <a:endParaRPr lang="en-US" dirty="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a:t>
            </a:r>
            <a:r>
              <a:rPr lang="uk-UA" dirty="0" smtClean="0"/>
              <a:t>'</a:t>
            </a:r>
            <a:r>
              <a:rPr lang="en-US" dirty="0" smtClean="0"/>
              <a:t>&lt;h1&gt;Hello, world!&lt;/h1&gt;</a:t>
            </a:r>
            <a:r>
              <a:rPr lang="uk-UA" dirty="0" smtClean="0"/>
              <a:t>'</a:t>
            </a:r>
            <a:endParaRPr lang="en-US" dirty="0" smtClean="0"/>
          </a:p>
          <a:p>
            <a:r>
              <a:rPr lang="en-US" dirty="0" smtClean="0"/>
              <a:t>end</a:t>
            </a:r>
            <a:endParaRPr lang="en-US" dirty="0"/>
          </a:p>
          <a:p>
            <a:endParaRPr lang="en-US" dirty="0"/>
          </a:p>
          <a:p>
            <a:r>
              <a:rPr lang="en-US" dirty="0"/>
              <a:t>service </a:t>
            </a:r>
            <a:r>
              <a:rPr lang="uk-UA" dirty="0" smtClean="0"/>
              <a:t>'</a:t>
            </a:r>
            <a:r>
              <a:rPr lang="en-US" dirty="0" err="1" smtClean="0">
                <a:solidFill>
                  <a:schemeClr val="tx1">
                    <a:lumMod val="75000"/>
                  </a:schemeClr>
                </a:solidFill>
              </a:rPr>
              <a:t>httpd</a:t>
            </a:r>
            <a:r>
              <a:rPr lang="uk-UA" dirty="0" smtClean="0"/>
              <a:t>'</a:t>
            </a:r>
            <a:r>
              <a:rPr lang="en-US" dirty="0" smtClean="0"/>
              <a:t> </a:t>
            </a:r>
            <a:r>
              <a:rPr lang="en-US" dirty="0"/>
              <a:t>do</a:t>
            </a:r>
          </a:p>
          <a:p>
            <a:r>
              <a:rPr lang="en-US" dirty="0"/>
              <a:t>  action </a:t>
            </a:r>
            <a:r>
              <a:rPr lang="en-US" b="1" dirty="0"/>
              <a:t>[ :enable, :start ]</a:t>
            </a:r>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546444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sz="2200" dirty="0"/>
              <a:t>Converging 3 resources</a:t>
            </a:r>
          </a:p>
          <a:p>
            <a:r>
              <a:rPr lang="en-US" sz="2200" dirty="0"/>
              <a:t>Recipe: @</a:t>
            </a:r>
            <a:r>
              <a:rPr lang="en-US" sz="2200" dirty="0" err="1"/>
              <a:t>recipe_files</a:t>
            </a:r>
            <a:r>
              <a:rPr lang="en-US" sz="2200" dirty="0"/>
              <a:t>::/home/chef/cookbooks/apache/recipes/</a:t>
            </a:r>
            <a:r>
              <a:rPr lang="en-US" sz="2200" dirty="0" err="1"/>
              <a:t>server.rb</a:t>
            </a:r>
            <a:endParaRPr lang="en-US" sz="2200" dirty="0"/>
          </a:p>
          <a:p>
            <a:r>
              <a:rPr lang="en-US" sz="2200" dirty="0"/>
              <a:t>  * </a:t>
            </a:r>
            <a:r>
              <a:rPr lang="en-US" sz="2200" dirty="0" err="1"/>
              <a:t>yum_package</a:t>
            </a:r>
            <a:r>
              <a:rPr lang="en-US" sz="2200" dirty="0"/>
              <a:t>[</a:t>
            </a:r>
            <a:r>
              <a:rPr lang="en-US" sz="2200" dirty="0" err="1"/>
              <a:t>httpd</a:t>
            </a:r>
            <a:r>
              <a:rPr lang="en-US" sz="2200" dirty="0"/>
              <a:t>] action install</a:t>
            </a:r>
          </a:p>
          <a:p>
            <a:r>
              <a:rPr lang="en-US" sz="2200" dirty="0"/>
              <a:t>    - install version 2.2.15-47.el6.centos.3 of package </a:t>
            </a:r>
            <a:r>
              <a:rPr lang="en-US" sz="2200" dirty="0" err="1"/>
              <a:t>httpd</a:t>
            </a:r>
            <a:endParaRPr lang="en-US" sz="2200" dirty="0"/>
          </a:p>
          <a:p>
            <a:r>
              <a:rPr lang="en-US" sz="2200" dirty="0"/>
              <a:t>  * file[/</a:t>
            </a:r>
            <a:r>
              <a:rPr lang="en-US" sz="2200" dirty="0" err="1"/>
              <a:t>var</a:t>
            </a:r>
            <a:r>
              <a:rPr lang="en-US" sz="2200" dirty="0"/>
              <a:t>/www/html/</a:t>
            </a:r>
            <a:r>
              <a:rPr lang="en-US" sz="2200" dirty="0" err="1"/>
              <a:t>index.html</a:t>
            </a:r>
            <a:r>
              <a:rPr lang="en-US" sz="2200" dirty="0"/>
              <a:t>] action create</a:t>
            </a:r>
          </a:p>
          <a:p>
            <a:r>
              <a:rPr lang="en-US" sz="2200" dirty="0"/>
              <a:t>    - create new file /</a:t>
            </a:r>
            <a:r>
              <a:rPr lang="en-US" sz="2200" dirty="0" err="1"/>
              <a:t>var</a:t>
            </a:r>
            <a:r>
              <a:rPr lang="en-US" sz="2200" dirty="0"/>
              <a:t>/www/html/</a:t>
            </a:r>
            <a:r>
              <a:rPr lang="en-US" sz="2200" dirty="0" err="1"/>
              <a:t>index.html</a:t>
            </a:r>
            <a:endParaRPr lang="en-US" sz="2200" dirty="0"/>
          </a:p>
          <a:p>
            <a:r>
              <a:rPr lang="en-US" sz="2200" dirty="0"/>
              <a:t>    - update content in file /</a:t>
            </a:r>
            <a:r>
              <a:rPr lang="en-US" sz="2200" dirty="0" err="1"/>
              <a:t>var</a:t>
            </a:r>
            <a:r>
              <a:rPr lang="en-US" sz="2200" dirty="0"/>
              <a:t>/www/html/</a:t>
            </a:r>
            <a:r>
              <a:rPr lang="en-US" sz="2200" dirty="0" err="1"/>
              <a:t>index.html</a:t>
            </a:r>
            <a:r>
              <a:rPr lang="en-US" sz="2200" dirty="0"/>
              <a:t> from none to 17d291</a:t>
            </a:r>
          </a:p>
          <a:p>
            <a:r>
              <a:rPr lang="en-US" sz="2200" dirty="0"/>
              <a:t>    --- /</a:t>
            </a:r>
            <a:r>
              <a:rPr lang="en-US" sz="2200" dirty="0" err="1"/>
              <a:t>var</a:t>
            </a:r>
            <a:r>
              <a:rPr lang="en-US" sz="2200" dirty="0"/>
              <a:t>/www/html/</a:t>
            </a:r>
            <a:r>
              <a:rPr lang="en-US" sz="2200" dirty="0" err="1"/>
              <a:t>index.html</a:t>
            </a:r>
            <a:r>
              <a:rPr lang="en-US" sz="2200" dirty="0"/>
              <a:t>	2016-02-24 21:41:45.494844958 +0000</a:t>
            </a:r>
          </a:p>
          <a:p>
            <a:r>
              <a:rPr lang="en-US" sz="2200" dirty="0"/>
              <a:t>    +++ /</a:t>
            </a:r>
            <a:r>
              <a:rPr lang="en-US" sz="2200" dirty="0" err="1"/>
              <a:t>var</a:t>
            </a:r>
            <a:r>
              <a:rPr lang="en-US" sz="2200" dirty="0"/>
              <a:t>/www/html/.index.html20160224-10036-6y8on7	2016-02-24 21:41:45.493844958 +0000</a:t>
            </a:r>
          </a:p>
          <a:p>
            <a:r>
              <a:rPr lang="en-US" sz="2200" dirty="0"/>
              <a:t>    @@ -1 +1,2 @@</a:t>
            </a:r>
          </a:p>
          <a:p>
            <a:r>
              <a:rPr lang="en-US" sz="2200" dirty="0"/>
              <a:t>    +&lt;h1&gt;Hello, world!&lt;/h1&gt;</a:t>
            </a:r>
          </a:p>
          <a:p>
            <a:r>
              <a:rPr lang="en-US" sz="2200" dirty="0"/>
              <a:t>  * service[</a:t>
            </a:r>
            <a:r>
              <a:rPr lang="en-US" sz="2200" dirty="0" err="1"/>
              <a:t>httpd</a:t>
            </a:r>
            <a:r>
              <a:rPr lang="en-US" sz="2200" dirty="0"/>
              <a:t>] action enable</a:t>
            </a:r>
          </a:p>
          <a:p>
            <a:r>
              <a:rPr lang="en-US" sz="2200" dirty="0"/>
              <a:t>    - enable service service[</a:t>
            </a:r>
            <a:r>
              <a:rPr lang="en-US" sz="2200" dirty="0" err="1"/>
              <a:t>httpd</a:t>
            </a:r>
            <a:r>
              <a:rPr lang="en-US" sz="2200" dirty="0" smtClean="0"/>
              <a:t>]</a:t>
            </a:r>
            <a:endParaRPr lang="en-US" sz="2200" dirty="0"/>
          </a:p>
        </p:txBody>
      </p:sp>
      <p:sp>
        <p:nvSpPr>
          <p:cNvPr id="4" name="Text Placeholder 3"/>
          <p:cNvSpPr>
            <a:spLocks noGrp="1"/>
          </p:cNvSpPr>
          <p:nvPr>
            <p:ph type="body" sz="quarter" idx="11"/>
          </p:nvPr>
        </p:nvSpPr>
        <p:spPr/>
        <p:txBody>
          <a:bodyPr/>
          <a:lstStyle/>
          <a:p>
            <a:r>
              <a:rPr lang="en-US" sz="3200" dirty="0" smtClean="0"/>
              <a:t>$ </a:t>
            </a:r>
            <a:r>
              <a:rPr lang="en-US" sz="3200" dirty="0" err="1" smtClean="0"/>
              <a:t>sudo</a:t>
            </a:r>
            <a:r>
              <a:rPr lang="en-US" sz="3200" dirty="0" smtClean="0"/>
              <a:t> chef-client -z cookbooks/apache/recipes/</a:t>
            </a:r>
            <a:r>
              <a:rPr lang="en-US" sz="3200" dirty="0" err="1" smtClean="0"/>
              <a:t>server.rb</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173418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426679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Courier New" panose="02070309020205020404" pitchFamily="49" charset="0"/>
                <a:cs typeface="Courier New" panose="02070309020205020404" pitchFamily="49" charset="0"/>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Courier New" panose="02070309020205020404" pitchFamily="49" charset="0"/>
                <a:cs typeface="Courier New" panose="02070309020205020404" pitchFamily="49" charset="0"/>
              </a:rPr>
              <a:t>"</a:t>
            </a:r>
            <a:r>
              <a:rPr lang="en-US" sz="3200" b="1" dirty="0" err="1">
                <a:latin typeface="Courier New" panose="02070309020205020404" pitchFamily="49" charset="0"/>
                <a:cs typeface="Courier New" panose="02070309020205020404" pitchFamily="49" charset="0"/>
              </a:rPr>
              <a:t>server.rb</a:t>
            </a:r>
            <a:r>
              <a:rPr lang="en-US" sz="3200" dirty="0">
                <a:latin typeface="Courier New" panose="02070309020205020404" pitchFamily="49" charset="0"/>
                <a:cs typeface="Courier New" panose="02070309020205020404" pitchFamily="49" charset="0"/>
              </a:rPr>
              <a:t>"</a:t>
            </a:r>
            <a:r>
              <a:rPr lang="en-US" sz="3200" dirty="0"/>
              <a:t> with the policy:</a:t>
            </a:r>
          </a:p>
          <a:p>
            <a:pPr lvl="1" algn="l">
              <a:lnSpc>
                <a:spcPct val="120000"/>
              </a:lnSpc>
            </a:pPr>
            <a:r>
              <a:rPr lang="en-US" sz="2667" dirty="0">
                <a:solidFill>
                  <a:schemeClr val="tx1">
                    <a:lumMod val="75000"/>
                  </a:schemeClr>
                </a:solidFill>
                <a:latin typeface="+mj-lt"/>
                <a:cs typeface="Courier New" panose="02070309020205020404" pitchFamily="49" charset="0"/>
              </a:rPr>
              <a:t>The package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installed.</a:t>
            </a:r>
          </a:p>
          <a:p>
            <a:pPr lvl="1" algn="l">
              <a:lnSpc>
                <a:spcPct val="120000"/>
              </a:lnSpc>
            </a:pPr>
            <a:r>
              <a:rPr lang="en-US" sz="2667" dirty="0">
                <a:solidFill>
                  <a:schemeClr val="tx1">
                    <a:lumMod val="75000"/>
                  </a:schemeClr>
                </a:solidFill>
                <a:latin typeface="+mj-lt"/>
                <a:cs typeface="Courier New" panose="02070309020205020404" pitchFamily="49" charset="0"/>
              </a:rPr>
              <a:t>The file named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a:t>
            </a:r>
            <a:r>
              <a:rPr lang="en-US" sz="2667" dirty="0" err="1">
                <a:solidFill>
                  <a:schemeClr val="tx1">
                    <a:lumMod val="75000"/>
                  </a:schemeClr>
                </a:solidFill>
                <a:latin typeface="+mj-lt"/>
                <a:cs typeface="Courier New" panose="02070309020205020404" pitchFamily="49" charset="0"/>
              </a:rPr>
              <a:t>var</a:t>
            </a:r>
            <a:r>
              <a:rPr lang="en-US" sz="2667" dirty="0">
                <a:solidFill>
                  <a:schemeClr val="tx1">
                    <a:lumMod val="75000"/>
                  </a:schemeClr>
                </a:solidFill>
                <a:latin typeface="+mj-lt"/>
                <a:cs typeface="Courier New" panose="02070309020205020404" pitchFamily="49" charset="0"/>
              </a:rPr>
              <a:t>/www/html/</a:t>
            </a:r>
            <a:r>
              <a:rPr lang="en-US" sz="2667" dirty="0" err="1" smtClean="0">
                <a:solidFill>
                  <a:schemeClr val="tx1">
                    <a:lumMod val="75000"/>
                  </a:schemeClr>
                </a:solidFill>
                <a:latin typeface="+mj-lt"/>
                <a:cs typeface="Courier New" panose="02070309020205020404" pitchFamily="49" charset="0"/>
              </a:rPr>
              <a:t>index.html</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created with the content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&lt;</a:t>
            </a:r>
            <a:r>
              <a:rPr lang="en-US" sz="2667" dirty="0">
                <a:solidFill>
                  <a:schemeClr val="tx1">
                    <a:lumMod val="75000"/>
                  </a:schemeClr>
                </a:solidFill>
                <a:latin typeface="+mj-lt"/>
                <a:cs typeface="Courier New" panose="02070309020205020404" pitchFamily="49" charset="0"/>
              </a:rPr>
              <a:t>h1&gt;Hello, world!&lt;/h1</a:t>
            </a:r>
            <a:r>
              <a:rPr lang="en-US" sz="2667" dirty="0" smtClean="0">
                <a:solidFill>
                  <a:schemeClr val="tx1">
                    <a:lumMod val="75000"/>
                  </a:schemeClr>
                </a:solidFill>
                <a:latin typeface="+mj-lt"/>
                <a:cs typeface="Courier New" panose="02070309020205020404" pitchFamily="49" charset="0"/>
              </a:rPr>
              <a:t>&gt;</a:t>
            </a:r>
            <a:r>
              <a:rPr lang="uk-UA" sz="2667" dirty="0" smtClean="0">
                <a:solidFill>
                  <a:schemeClr val="tx1">
                    <a:lumMod val="75000"/>
                  </a:schemeClr>
                </a:solidFill>
                <a:latin typeface="+mj-lt"/>
                <a:cs typeface="Courier New" panose="02070309020205020404" pitchFamily="49" charset="0"/>
              </a:rPr>
              <a:t>'</a:t>
            </a:r>
            <a:endParaRPr lang="en-US" sz="2667" dirty="0">
              <a:solidFill>
                <a:schemeClr val="tx1">
                  <a:lumMod val="75000"/>
                </a:schemeClr>
              </a:solidFill>
              <a:latin typeface="+mj-lt"/>
              <a:cs typeface="Courier New" panose="02070309020205020404" pitchFamily="49" charset="0"/>
            </a:endParaRPr>
          </a:p>
          <a:p>
            <a:pPr lvl="1" algn="l">
              <a:lnSpc>
                <a:spcPct val="120000"/>
              </a:lnSpc>
            </a:pPr>
            <a:r>
              <a:rPr lang="en-US" sz="2667" dirty="0">
                <a:solidFill>
                  <a:schemeClr val="tx1">
                    <a:lumMod val="75000"/>
                  </a:schemeClr>
                </a:solidFill>
                <a:latin typeface="+mj-lt"/>
                <a:cs typeface="Courier New" panose="02070309020205020404" pitchFamily="49" charset="0"/>
              </a:rPr>
              <a:t>The service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a:t>
            </a:r>
            <a:r>
              <a:rPr lang="en-US" sz="2667" dirty="0" smtClean="0">
                <a:solidFill>
                  <a:schemeClr val="tx1">
                    <a:lumMod val="75000"/>
                  </a:schemeClr>
                </a:solidFill>
                <a:latin typeface="+mj-lt"/>
                <a:cs typeface="Courier New" panose="02070309020205020404" pitchFamily="49" charset="0"/>
              </a:rPr>
              <a:t>started and enabled.</a:t>
            </a:r>
            <a:endParaRPr lang="en-US" sz="2667" dirty="0">
              <a:solidFill>
                <a:schemeClr val="tx1">
                  <a:lumMod val="75000"/>
                </a:schemeClr>
              </a:solidFill>
              <a:latin typeface="+mj-lt"/>
              <a:cs typeface="Courier New" panose="02070309020205020404" pitchFamily="49" charset="0"/>
            </a:endParaRPr>
          </a:p>
          <a:p>
            <a:pPr marL="457189" indent="-457189">
              <a:lnSpc>
                <a:spcPct val="120000"/>
              </a:lnSpc>
              <a:buFont typeface="Wingdings" charset="2"/>
              <a:buChar char="q"/>
            </a:pPr>
            <a:r>
              <a:rPr lang="en-US" sz="3200" dirty="0" smtClean="0"/>
              <a:t>Apply the recipe with </a:t>
            </a:r>
            <a:r>
              <a:rPr lang="en-US" sz="3200" dirty="0" smtClean="0">
                <a:latin typeface="+mj-lt"/>
                <a:cs typeface="Courier New" panose="02070309020205020404" pitchFamily="49" charset="0"/>
              </a:rPr>
              <a:t>chef-client</a:t>
            </a:r>
          </a:p>
          <a:p>
            <a:pPr marL="457189" indent="-457189">
              <a:lnSpc>
                <a:spcPct val="120000"/>
              </a:lnSpc>
              <a:buFont typeface="Wingdings" charset="2"/>
              <a:buChar char="q"/>
            </a:pPr>
            <a:r>
              <a:rPr lang="en-US" sz="3200" dirty="0" smtClean="0"/>
              <a:t>Verify the site is available by running </a:t>
            </a:r>
            <a:r>
              <a:rPr lang="en-US" sz="3200" b="1" dirty="0" smtClean="0">
                <a:latin typeface="Courier New" panose="02070309020205020404" pitchFamily="49" charset="0"/>
                <a:cs typeface="Courier New" panose="02070309020205020404" pitchFamily="49" charset="0"/>
              </a:rPr>
              <a:t>curl </a:t>
            </a:r>
            <a:r>
              <a:rPr lang="en-US" sz="3200" b="1" dirty="0" err="1" smtClean="0">
                <a:latin typeface="Courier New" panose="02070309020205020404" pitchFamily="49" charset="0"/>
                <a:cs typeface="Courier New" panose="02070309020205020404" pitchFamily="49" charset="0"/>
              </a:rPr>
              <a:t>localhost</a:t>
            </a:r>
            <a:endParaRPr lang="en-US" sz="2667" b="1"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454625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ctrTitle"/>
          </p:nvPr>
        </p:nvSpPr>
        <p:spPr/>
        <p:txBody>
          <a:bodyPr>
            <a:normAutofit fontScale="90000"/>
          </a:bodyPr>
          <a:lstStyle/>
          <a:p>
            <a:r>
              <a:rPr lang="en-US" dirty="0" smtClean="0"/>
              <a:t>GL: Commit Your Work</a:t>
            </a:r>
            <a:endParaRPr lang="en-US" dirty="0"/>
          </a:p>
        </p:txBody>
      </p:sp>
      <p:sp>
        <p:nvSpPr>
          <p:cNvPr id="11"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t>
            </a:r>
            <a:r>
              <a:rPr lang="en-US" dirty="0" err="1" smtClean="0">
                <a:latin typeface="+mj-lt"/>
              </a:rPr>
              <a:t>init</a:t>
            </a:r>
            <a:r>
              <a:rPr lang="en-US" dirty="0" smtClean="0">
                <a:latin typeface="+mj-lt"/>
              </a:rPr>
              <a:t> </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commit -m "Initial Apache Cookbook"</a:t>
            </a:r>
            <a:endParaRPr lang="en-US" dirty="0">
              <a:latin typeface="+mj-lt"/>
            </a:endParaRPr>
          </a:p>
        </p:txBody>
      </p:sp>
      <p:sp>
        <p:nvSpPr>
          <p:cNvPr id="4" name="Footer Placeholder 3"/>
          <p:cNvSpPr>
            <a:spLocks noGrp="1"/>
          </p:cNvSpPr>
          <p:nvPr>
            <p:ph type="ftr" sz="quarter" idx="10"/>
          </p:nvPr>
        </p:nvSpPr>
        <p:spPr>
          <a:xfrm>
            <a:off x="0" y="8578850"/>
            <a:ext cx="5683250" cy="508000"/>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5"/>
          <p:cNvSpPr>
            <a:spLocks noGrp="1"/>
          </p:cNvSpPr>
          <p:nvPr>
            <p:ph type="sldNum" sz="quarter" idx="4294967295"/>
          </p:nvPr>
        </p:nvSpPr>
        <p:spPr>
          <a:xfrm>
            <a:off x="6299200" y="8579662"/>
            <a:ext cx="3657600" cy="486833"/>
          </a:xfrm>
          <a:prstGeom prst="rect">
            <a:avLst/>
          </a:prstGeom>
        </p:spPr>
        <p:txBody>
          <a:bodyPr/>
          <a:lstStyle/>
          <a:p>
            <a:pPr algn="ctr"/>
            <a:r>
              <a:rPr lang="en-US" dirty="0" smtClean="0"/>
              <a:t> </a:t>
            </a:r>
            <a:r>
              <a:rPr lang="en-US" sz="2000" dirty="0" smtClean="0">
                <a:solidFill>
                  <a:schemeClr val="bg1">
                    <a:lumMod val="50000"/>
                  </a:schemeClr>
                </a:solidFill>
              </a:rPr>
              <a:t>39</a:t>
            </a:r>
            <a:endParaRPr lang="en-US" sz="2000" dirty="0">
              <a:solidFill>
                <a:schemeClr val="bg1">
                  <a:lumMod val="50000"/>
                </a:schemeClr>
              </a:solidFill>
            </a:endParaRPr>
          </a:p>
        </p:txBody>
      </p:sp>
    </p:spTree>
    <p:extLst>
      <p:ext uri="{BB962C8B-B14F-4D97-AF65-F5344CB8AC3E}">
        <p14:creationId xmlns:p14="http://schemas.microsoft.com/office/powerpoint/2010/main" val="3483589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85000" lnSpcReduction="10000"/>
          </a:bodyPr>
          <a:lstStyle/>
          <a:p>
            <a:r>
              <a:rPr lang="en-US" dirty="0" smtClean="0"/>
              <a:t>What file would you read first when examining a cookbook?</a:t>
            </a:r>
          </a:p>
          <a:p>
            <a:endParaRPr lang="en-US" dirty="0"/>
          </a:p>
          <a:p>
            <a:r>
              <a:rPr lang="en-US" dirty="0" smtClean="0"/>
              <a:t>What other recipes might you include in the apache or workstation cookbook?</a:t>
            </a:r>
          </a:p>
          <a:p>
            <a:endParaRPr lang="en-US" dirty="0"/>
          </a:p>
          <a:p>
            <a:r>
              <a:rPr lang="en-US" dirty="0" smtClean="0"/>
              <a:t>Can resources accept multiple actions?</a:t>
            </a:r>
          </a:p>
          <a:p>
            <a:endParaRPr lang="en-US" dirty="0" smtClean="0"/>
          </a:p>
          <a:p>
            <a:r>
              <a:rPr lang="en-US" dirty="0" smtClean="0"/>
              <a:t>How often </a:t>
            </a:r>
            <a:r>
              <a:rPr lang="en-US" smtClean="0"/>
              <a:t>would you </a:t>
            </a:r>
            <a:r>
              <a:rPr lang="en-US" dirty="0" smtClean="0"/>
              <a:t>commit changes with version control?</a:t>
            </a:r>
            <a:endParaRPr lang="en-US" dirty="0"/>
          </a:p>
          <a:p>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r>
              <a:rPr lang="en-US" dirty="0" smtClean="0"/>
              <a:t>40</a:t>
            </a:r>
            <a:endParaRPr lang="en-US" dirty="0"/>
          </a:p>
        </p:txBody>
      </p:sp>
    </p:spTree>
    <p:extLst>
      <p:ext uri="{BB962C8B-B14F-4D97-AF65-F5344CB8AC3E}">
        <p14:creationId xmlns:p14="http://schemas.microsoft.com/office/powerpoint/2010/main" val="329002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1964619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74815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a:t>
            </a:r>
            <a:r>
              <a:rPr lang="en-US" dirty="0" smtClean="0"/>
              <a:t>setup{,.`</a:t>
            </a:r>
            <a:r>
              <a:rPr lang="en-US" dirty="0"/>
              <a:t>date +%</a:t>
            </a:r>
            <a:r>
              <a:rPr lang="en-US" dirty="0" err="1"/>
              <a:t>Y%m%d%H%M</a:t>
            </a:r>
            <a:r>
              <a:rPr lang="en-US" dirty="0"/>
              <a:t>`}</a:t>
            </a:r>
          </a:p>
          <a:p>
            <a:r>
              <a:rPr lang="en-US" dirty="0" smtClean="0"/>
              <a:t>or</a:t>
            </a:r>
          </a:p>
          <a:p>
            <a:r>
              <a:rPr lang="en-US" dirty="0"/>
              <a:t>$ </a:t>
            </a:r>
            <a:r>
              <a:rPr lang="en-US" dirty="0" err="1"/>
              <a:t>cp</a:t>
            </a:r>
            <a:r>
              <a:rPr lang="en-US" dirty="0"/>
              <a:t> </a:t>
            </a:r>
            <a:r>
              <a:rPr lang="en-US" dirty="0" smtClean="0"/>
              <a:t>setup{,.`</a:t>
            </a:r>
            <a:r>
              <a:rPr lang="en-US" dirty="0"/>
              <a:t>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Saving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773161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b="1" dirty="0"/>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b="1" dirty="0"/>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3" name="Picture 2" descr="Git-Logo-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323" y="4138772"/>
            <a:ext cx="9047354" cy="3778016"/>
          </a:xfrm>
          <a:prstGeom prst="rect">
            <a:avLst/>
          </a:prstGeom>
        </p:spPr>
      </p:pic>
    </p:spTree>
    <p:extLst>
      <p:ext uri="{BB962C8B-B14F-4D97-AF65-F5344CB8AC3E}">
        <p14:creationId xmlns:p14="http://schemas.microsoft.com/office/powerpoint/2010/main" val="55536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Courier New" panose="02070309020205020404" pitchFamily="49" charset="0"/>
              </a:rPr>
              <a:t>git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Courier New" panose="02070309020205020404" pitchFamily="49" charset="0"/>
                <a:cs typeface="Courier New" panose="02070309020205020404" pitchFamily="49" charset="0"/>
              </a:rPr>
              <a:t>	</a:t>
            </a:r>
            <a:r>
              <a:rPr lang="en-US" dirty="0" smtClean="0">
                <a:latin typeface="+mj-lt"/>
                <a:cs typeface="Courier New" panose="02070309020205020404" pitchFamily="49" charset="0"/>
              </a:rPr>
              <a:t>The package named </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git</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 is installed.</a:t>
            </a:r>
          </a:p>
          <a:p>
            <a:endParaRPr lang="en-US" dirty="0">
              <a:latin typeface="Courier New" panose="02070309020205020404" pitchFamily="49" charset="0"/>
              <a:cs typeface="Courier New" panose="02070309020205020404" pitchFamily="49" charset="0"/>
            </a:endParaRPr>
          </a:p>
          <a:p>
            <a:pPr marL="609585" indent="-609585">
              <a:buFont typeface="Wingdings" charset="2"/>
              <a:buChar char="q"/>
            </a:pPr>
            <a:r>
              <a:rPr lang="en-US" dirty="0" smtClean="0"/>
              <a:t>Then apply this recipe with </a:t>
            </a:r>
            <a:r>
              <a:rPr lang="en-US" dirty="0" smtClean="0">
                <a:latin typeface="+mj-lt"/>
                <a:cs typeface="Courier New" panose="02070309020205020404" pitchFamily="49" charset="0"/>
              </a:rPr>
              <a:t>chef-client.</a:t>
            </a:r>
            <a:endParaRPr lang="en-US" dirty="0">
              <a:latin typeface="+mj-lt"/>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411781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62500" lnSpcReduction="20000"/>
          </a:bodyPr>
          <a:lstStyle/>
          <a:p>
            <a:r>
              <a:rPr lang="en-US" dirty="0"/>
              <a:t>package </a:t>
            </a:r>
            <a:r>
              <a:rPr lang="uk-UA" dirty="0" smtClean="0"/>
              <a:t>'</a:t>
            </a:r>
            <a:r>
              <a:rPr lang="en-US" dirty="0" err="1" smtClean="0"/>
              <a:t>cowsay</a:t>
            </a:r>
            <a:r>
              <a:rPr lang="uk-UA" dirty="0" smtClean="0"/>
              <a:t>'</a:t>
            </a:r>
            <a:r>
              <a:rPr lang="en-US" dirty="0" smtClean="0"/>
              <a:t> do</a:t>
            </a:r>
          </a:p>
          <a:p>
            <a:r>
              <a:rPr lang="en-US" dirty="0"/>
              <a:t> </a:t>
            </a:r>
            <a:r>
              <a:rPr lang="en-US" dirty="0" smtClean="0"/>
              <a:t> action :install</a:t>
            </a:r>
          </a:p>
          <a:p>
            <a:r>
              <a:rPr lang="en-US" dirty="0" smtClean="0"/>
              <a:t>end</a:t>
            </a:r>
            <a:endParaRPr lang="en-US" dirty="0"/>
          </a:p>
          <a:p>
            <a:endParaRPr lang="en-US" dirty="0" smtClean="0"/>
          </a:p>
          <a:p>
            <a:r>
              <a:rPr lang="en-US" dirty="0" smtClean="0"/>
              <a:t>package </a:t>
            </a:r>
            <a:r>
              <a:rPr lang="uk-UA" dirty="0" smtClean="0"/>
              <a:t>'</a:t>
            </a:r>
            <a:r>
              <a:rPr lang="en-US" dirty="0" smtClean="0"/>
              <a:t>tree</a:t>
            </a:r>
            <a:r>
              <a:rPr lang="uk-UA" dirty="0" smtClean="0"/>
              <a:t>'</a:t>
            </a:r>
            <a:r>
              <a:rPr lang="en-US" dirty="0" smtClean="0"/>
              <a:t> do</a:t>
            </a:r>
          </a:p>
          <a:p>
            <a:r>
              <a:rPr lang="en-US" dirty="0"/>
              <a:t> </a:t>
            </a:r>
            <a:r>
              <a:rPr lang="en-US" dirty="0" smtClean="0"/>
              <a:t> action :install</a:t>
            </a:r>
          </a:p>
          <a:p>
            <a:r>
              <a:rPr lang="en-US" dirty="0" smtClean="0"/>
              <a:t>end</a:t>
            </a:r>
          </a:p>
          <a:p>
            <a:endParaRPr lang="en-US" dirty="0" smtClean="0"/>
          </a:p>
          <a:p>
            <a:r>
              <a:rPr lang="en-US" dirty="0" smtClean="0"/>
              <a:t>package </a:t>
            </a:r>
            <a:r>
              <a:rPr lang="uk-UA" dirty="0" smtClean="0"/>
              <a:t>'</a:t>
            </a:r>
            <a:r>
              <a:rPr lang="en-US" dirty="0" smtClean="0"/>
              <a:t>git</a:t>
            </a:r>
            <a:r>
              <a:rPr lang="uk-UA" dirty="0" smtClean="0"/>
              <a:t>'</a:t>
            </a:r>
            <a:r>
              <a:rPr lang="en-US" dirty="0" smtClean="0"/>
              <a:t> do</a:t>
            </a:r>
          </a:p>
          <a:p>
            <a:r>
              <a:rPr lang="en-US" dirty="0"/>
              <a:t> </a:t>
            </a:r>
            <a:r>
              <a:rPr lang="en-US" dirty="0" smtClean="0"/>
              <a:t> action :install</a:t>
            </a:r>
          </a:p>
          <a:p>
            <a:r>
              <a:rPr lang="en-US" dirty="0" smtClean="0"/>
              <a:t>end</a:t>
            </a:r>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a:t>
            </a:r>
            <a:r>
              <a:rPr lang="en-US" dirty="0"/>
              <a:t>of ..</a:t>
            </a:r>
            <a:r>
              <a:rPr lang="en-US" dirty="0" smtClean="0"/>
              <a:t>.</a:t>
            </a:r>
            <a:r>
              <a:rPr lang="uk-UA" dirty="0" smtClean="0"/>
              <a:t>'</a:t>
            </a:r>
            <a:endParaRPr lang="en-US" dirty="0"/>
          </a:p>
          <a:p>
            <a:r>
              <a:rPr lang="en-US" dirty="0" smtClean="0"/>
              <a:t>end</a:t>
            </a:r>
            <a:endParaRPr lang="en-US" dirty="0"/>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21104" y="5089552"/>
            <a:ext cx="14404273" cy="1311248"/>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49013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Converging 4 resources</a:t>
            </a:r>
          </a:p>
          <a:p>
            <a:r>
              <a:rPr lang="en-US" dirty="0"/>
              <a:t>Recipe: @</a:t>
            </a:r>
            <a:r>
              <a:rPr lang="en-US" dirty="0" err="1"/>
              <a:t>recipe_files</a:t>
            </a:r>
            <a:r>
              <a:rPr lang="en-US" dirty="0"/>
              <a:t>::/home/chef/</a:t>
            </a:r>
            <a:r>
              <a:rPr lang="en-US" dirty="0" err="1"/>
              <a:t>setup.rb</a:t>
            </a:r>
            <a:endParaRPr lang="en-US" dirty="0"/>
          </a:p>
          <a:p>
            <a:r>
              <a:rPr lang="en-US" dirty="0"/>
              <a:t>  * </a:t>
            </a:r>
            <a:r>
              <a:rPr lang="en-US" dirty="0" err="1"/>
              <a:t>yum_package</a:t>
            </a:r>
            <a:r>
              <a:rPr lang="en-US" dirty="0"/>
              <a:t>[</a:t>
            </a:r>
            <a:r>
              <a:rPr lang="en-US" dirty="0" err="1"/>
              <a:t>cowsay</a:t>
            </a:r>
            <a:r>
              <a:rPr lang="en-US" dirty="0"/>
              <a:t>] action install (up to date)</a:t>
            </a:r>
          </a:p>
          <a:p>
            <a:r>
              <a:rPr lang="en-US" dirty="0"/>
              <a:t>  * </a:t>
            </a:r>
            <a:r>
              <a:rPr lang="en-US" dirty="0" err="1"/>
              <a:t>yum_package</a:t>
            </a:r>
            <a:r>
              <a:rPr lang="en-US" dirty="0"/>
              <a:t>[tree] action install (up to date)</a:t>
            </a:r>
          </a:p>
          <a:p>
            <a:r>
              <a:rPr lang="en-US" dirty="0"/>
              <a:t>  * </a:t>
            </a:r>
            <a:r>
              <a:rPr lang="en-US" dirty="0" err="1"/>
              <a:t>yum_package</a:t>
            </a:r>
            <a:r>
              <a:rPr lang="en-US" dirty="0"/>
              <a:t>[git] action install</a:t>
            </a:r>
          </a:p>
          <a:p>
            <a:r>
              <a:rPr lang="en-US" dirty="0"/>
              <a:t>    - install version 1.7.1-3.el6_4.1 of package git</a:t>
            </a:r>
          </a:p>
          <a:p>
            <a:r>
              <a:rPr lang="en-US" dirty="0"/>
              <a:t>  * file[/</a:t>
            </a:r>
            <a:r>
              <a:rPr lang="en-US" dirty="0" err="1"/>
              <a:t>etc</a:t>
            </a:r>
            <a:r>
              <a:rPr lang="en-US" dirty="0"/>
              <a:t>/</a:t>
            </a:r>
            <a:r>
              <a:rPr lang="en-US" dirty="0" err="1"/>
              <a:t>motd</a:t>
            </a:r>
            <a:r>
              <a:rPr lang="en-US" dirty="0"/>
              <a:t>] action create (up to date)</a:t>
            </a:r>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a:t>
            </a:r>
            <a:r>
              <a:rPr lang="en-US" dirty="0" err="1" smtClean="0"/>
              <a:t>setup.rb</a:t>
            </a:r>
            <a:endParaRPr lang="en-US" dirty="0"/>
          </a:p>
        </p:txBody>
      </p:sp>
      <p:sp>
        <p:nvSpPr>
          <p:cNvPr id="5" name="Rectangle 4"/>
          <p:cNvSpPr/>
          <p:nvPr/>
        </p:nvSpPr>
        <p:spPr bwMode="auto">
          <a:xfrm>
            <a:off x="1107217" y="4195015"/>
            <a:ext cx="14417959" cy="10170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51798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15087</TotalTime>
  <Words>5011</Words>
  <Application>Microsoft Macintosh PowerPoint</Application>
  <PresentationFormat>Custom</PresentationFormat>
  <Paragraphs>661</Paragraphs>
  <Slides>47</Slides>
  <Notes>46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Courier New</vt:lpstr>
      <vt:lpstr>Gill Sans MT</vt:lpstr>
      <vt:lpstr>Wingdings</vt:lpstr>
      <vt:lpstr>Arial</vt: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Lab: Install git</vt:lpstr>
      <vt:lpstr>GL: Create a Cookbook</vt:lpstr>
      <vt:lpstr>Cookbooks</vt:lpstr>
      <vt:lpstr>GL: Create a Cookbooks Directory</vt:lpstr>
      <vt:lpstr>What is 'chef'?</vt:lpstr>
      <vt:lpstr>What can 'chef' do?</vt:lpstr>
      <vt:lpstr>What Can 'chef generate' Do?</vt:lpstr>
      <vt:lpstr>GL: Let's Create a Cookbook</vt:lpstr>
      <vt:lpstr>GL: The Cookbook Has a README</vt:lpstr>
      <vt:lpstr>README.md</vt:lpstr>
      <vt:lpstr>GL: The Cookbook Has Some Metadata</vt:lpstr>
      <vt:lpstr>metadata.rb</vt:lpstr>
      <vt:lpstr>GL: Let's Take a Look at the Metadata</vt:lpstr>
      <vt:lpstr>GL: The Cookbook Has a Folder for Recipes</vt:lpstr>
      <vt:lpstr>GL: The Cookbook Has a Default Recipe</vt:lpstr>
      <vt:lpstr>GL: Create a Cookbook</vt:lpstr>
      <vt:lpstr>GL: Copy the Recipe into the Cookbook</vt:lpstr>
      <vt:lpstr>GL: Verify the Cookbook has the Recipe</vt:lpstr>
      <vt:lpstr>Group Exercise: Version Control</vt:lpstr>
      <vt:lpstr>GL: Move into the Cookbook Directory</vt:lpstr>
      <vt:lpstr>GL: Initialize the Directory as a git Repository</vt:lpstr>
      <vt:lpstr>GL: Use 'git add' to Stage Files to be Committed</vt:lpstr>
      <vt:lpstr>Staging Area</vt:lpstr>
      <vt:lpstr>GL: Use 'git status' to View the Staged Files</vt:lpstr>
      <vt:lpstr>GL: Use 'git commit' to Save the Staged Changes</vt:lpstr>
      <vt:lpstr>Git Version Control</vt:lpstr>
      <vt:lpstr>GL: Return to the Home Directory</vt:lpstr>
      <vt:lpstr>Lab: Setting up a Web Server</vt:lpstr>
      <vt:lpstr>Lab: Create a Cookbook</vt:lpstr>
      <vt:lpstr>Lab: Create a Cookbook</vt:lpstr>
      <vt:lpstr>Lab: Create the Server Recipe</vt:lpstr>
      <vt:lpstr>Lab: Apply the Server Recipe</vt:lpstr>
      <vt:lpstr>Lab: Verify That the Website is Available</vt:lpstr>
      <vt:lpstr>Lab: Setting up a Web Server</vt:lpstr>
      <vt:lpstr>GL: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1983</cp:revision>
  <cp:lastPrinted>2015-02-07T23:49:10Z</cp:lastPrinted>
  <dcterms:created xsi:type="dcterms:W3CDTF">2012-09-13T17:36:07Z</dcterms:created>
  <dcterms:modified xsi:type="dcterms:W3CDTF">2016-02-26T22:31:38Z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